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61.xml" ContentType="application/vnd.openxmlformats-officedocument.presentationml.notesSlide+xml"/>
  <Override PartName="/ppt/notesSlides/notesSlide42.xml" ContentType="application/vnd.openxmlformats-officedocument.presentationml.notesSlide+xml"/>
  <Override PartName="/ppt/notesSlides/notesSlide21.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_rels/notesSlide42.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4.xml.rels" ContentType="application/vnd.openxmlformats-package.relationships+xml"/>
  <Override PartName="/ppt/notesSlides/_rels/notesSlide61.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slide66.xml" ContentType="application/vnd.openxmlformats-officedocument.presentationml.slide+xml"/>
  <Override PartName="/ppt/slides/slide63.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1.xml" ContentType="application/vnd.openxmlformats-officedocument.presentationml.slide+xml"/>
  <Override PartName="/ppt/slides/slide44.xml" ContentType="application/vnd.openxmlformats-officedocument.presentationml.slide+xml"/>
  <Override PartName="/ppt/slides/slide6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61.xml" ContentType="application/vnd.openxmlformats-officedocument.presentationml.slide+xml"/>
  <Override PartName="/ppt/slides/_rels/slide65.xml.rels" ContentType="application/vnd.openxmlformats-package.relationships+xml"/>
  <Override PartName="/ppt/slides/_rels/slide62.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64.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50.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61.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63.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66.xml.rels" ContentType="application/vnd.openxmlformats-package.relationships+xml"/>
  <Override PartName="/ppt/slides/_rels/slide20.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8.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5.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1.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52.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62.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65.xml" ContentType="application/vnd.openxmlformats-officedocument.presentationml.slide+xml"/>
  <Override PartName="/ppt/slides/slide60.xml" ContentType="application/vnd.openxmlformats-officedocument.presentationml.slide+xml"/>
  <Override PartName="/ppt/slides/slide22.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7.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48.png" ContentType="image/png"/>
  <Override PartName="/ppt/media/image15.png" ContentType="image/png"/>
  <Override PartName="/ppt/media/image16.png" ContentType="image/png"/>
  <Override PartName="/ppt/media/image17.png" ContentType="image/png"/>
  <Override PartName="/ppt/media/image14.png" ContentType="image/png"/>
  <Override PartName="/ppt/media/image46.png" ContentType="image/png"/>
  <Override PartName="/ppt/media/image13.png" ContentType="image/pn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40.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9.jpeg" ContentType="image/jpeg"/>
  <Override PartName="/ppt/media/image3.png" ContentType="image/png"/>
  <Override PartName="/ppt/media/image47.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80"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81"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82"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83" name="PlaceHolder 5"/>
          <p:cNvSpPr>
            <a:spLocks noGrp="1"/>
          </p:cNvSpPr>
          <p:nvPr>
            <p:ph type="sldNum"/>
          </p:nvPr>
        </p:nvSpPr>
        <p:spPr>
          <a:xfrm>
            <a:off x="4399200" y="9555480"/>
            <a:ext cx="3372840" cy="502560"/>
          </a:xfrm>
          <a:prstGeom prst="rect">
            <a:avLst/>
          </a:prstGeom>
        </p:spPr>
        <p:txBody>
          <a:bodyPr lIns="0" rIns="0" tIns="0" bIns="0" anchor="b"/>
          <a:p>
            <a:pPr algn="r"/>
            <a:fld id="{22F8E8C9-CB75-4412-AF97-FE9BA622F26E}"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685800" y="4343400"/>
            <a:ext cx="5486040" cy="4114440"/>
          </a:xfrm>
          <a:prstGeom prst="rect">
            <a:avLst/>
          </a:prstGeom>
        </p:spPr>
        <p:txBody>
          <a:bodyPr tIns="91440" bIns="91440" anchor="ctr"/>
          <a:p>
            <a:pPr>
              <a:lnSpc>
                <a:spcPct val="100000"/>
              </a:lnSpc>
            </a:pPr>
            <a:r>
              <a:rPr lang="en-US" sz="2000" strike="noStrike">
                <a:latin typeface="Arial"/>
              </a:rPr>
              <a:t>Hello! My Name is Yabebal Fantaye and I am from Ethiopia. Currently I am a post-doc in the department of Mathematics at the University of Rome Tor Vergata, Italy. The topic of my proposal is Big Data for Astronomy and Industry. </a:t>
            </a:r>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1"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2000" strike="noStrike">
                <a:latin typeface="Arial"/>
              </a:rPr>
              <a:t>One of the main goal of my proposal is to carry out world-class research on Machine learning and other efficient Mathematical and Statistical algorithms for Big Data analysis. My other major focus is teaching, training and supervising students on advanced Big Data algorithms and High Performance Computing skills. </a:t>
            </a:r>
            <a:endParaRPr/>
          </a:p>
          <a:p>
            <a:pPr>
              <a:lnSpc>
                <a:spcPct val="100000"/>
              </a:lnSpc>
            </a:pPr>
            <a:endParaRPr/>
          </a:p>
          <a:p>
            <a:pPr>
              <a:lnSpc>
                <a:spcPct val="100000"/>
              </a:lnSpc>
            </a:pPr>
            <a:r>
              <a:rPr lang="en-US" sz="2000" strike="noStrike">
                <a:latin typeface="Arial"/>
              </a:rPr>
              <a:t>Big Data is defined as high velocity, high-volume and high-variety </a:t>
            </a:r>
            <a:r>
              <a:rPr i="1" lang="en-US" sz="1100" strike="noStrike">
                <a:solidFill>
                  <a:srgbClr val="000000"/>
                </a:solidFill>
                <a:latin typeface="+mn-lt"/>
                <a:ea typeface="+mn-ea"/>
              </a:rPr>
              <a:t>information assets that demand cost-effective, innovative forms of information processing for enhanced insight and decision making </a:t>
            </a:r>
            <a:r>
              <a:rPr b="1" i="1" lang="en-US" sz="1100" strike="noStrike">
                <a:solidFill>
                  <a:srgbClr val="000000"/>
                </a:solidFill>
                <a:latin typeface="+mn-lt"/>
                <a:ea typeface="+mn-ea"/>
              </a:rPr>
              <a:t>. </a:t>
            </a:r>
            <a:r>
              <a:rPr lang="en-US" sz="1100" strike="noStrike">
                <a:solidFill>
                  <a:srgbClr val="000000"/>
                </a:solidFill>
                <a:latin typeface="+mn-lt"/>
                <a:ea typeface="+mn-ea"/>
              </a:rPr>
              <a:t>​ </a:t>
            </a:r>
            <a:endParaRPr/>
          </a:p>
          <a:p>
            <a:pPr>
              <a:lnSpc>
                <a:spcPct val="100000"/>
              </a:lnSpc>
            </a:pPr>
            <a:r>
              <a:rPr lang="en-US" sz="2000" strike="noStrike">
                <a:solidFill>
                  <a:srgbClr val="000000"/>
                </a:solidFill>
                <a:latin typeface="+mn-lt"/>
                <a:ea typeface="+mn-ea"/>
              </a:rPr>
              <a:t>It incorporates the necessity of HP.</a:t>
            </a:r>
            <a:endParaRPr/>
          </a:p>
          <a:p>
            <a:pPr>
              <a:lnSpc>
                <a:spcPct val="100000"/>
              </a:lnSpc>
            </a:pPr>
            <a:r>
              <a:rPr lang="en-US" sz="2000" strike="noStrike">
                <a:solidFill>
                  <a:srgbClr val="000000"/>
                </a:solidFill>
                <a:latin typeface="+mn-lt"/>
                <a:ea typeface="+mn-ea"/>
              </a:rPr>
              <a:t> </a:t>
            </a:r>
            <a:r>
              <a:rPr lang="en-US" sz="2000" strike="noStrike">
                <a:solidFill>
                  <a:srgbClr val="000000"/>
                </a:solidFill>
                <a:latin typeface="+mn-lt"/>
                <a:ea typeface="+mn-ea"/>
              </a:rPr>
              <a:t>Science is generic, the Big Data algorithms and tools I develop will be easily applied on Astronomy and Industry data. In particular for the Astronomy,  I am targeting Big Data from SKA as well as the ESA satellites Planck and Euclid, which I am already a member. For the industry I will be targeting social network and open source African data. </a:t>
            </a:r>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PlaceHolder 1"/>
          <p:cNvSpPr>
            <a:spLocks noGrp="1"/>
          </p:cNvSpPr>
          <p:nvPr>
            <p:ph type="body"/>
          </p:nvPr>
        </p:nvSpPr>
        <p:spPr>
          <a:xfrm>
            <a:off x="685800" y="4343400"/>
            <a:ext cx="5486040" cy="4114440"/>
          </a:xfrm>
          <a:prstGeom prst="rect">
            <a:avLst/>
          </a:prstGeom>
        </p:spPr>
        <p:txBody>
          <a:bodyPr/>
          <a:p>
            <a:r>
              <a:rPr lang="en-US" sz="2000" strike="noStrike">
                <a:latin typeface="Arial"/>
              </a:rPr>
              <a:t>African Social Data is growing extremely fast, and Big Data  skull is crucial to efficiently utilize this data for addressing key developmental issues.</a:t>
            </a:r>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PlaceHolder 1"/>
          <p:cNvSpPr>
            <a:spLocks noGrp="1"/>
          </p:cNvSpPr>
          <p:nvPr>
            <p:ph type="body"/>
          </p:nvPr>
        </p:nvSpPr>
        <p:spPr>
          <a:xfrm>
            <a:off x="685800" y="4343400"/>
            <a:ext cx="5486040" cy="4114440"/>
          </a:xfrm>
          <a:prstGeom prst="rect">
            <a:avLst/>
          </a:prstGeom>
        </p:spPr>
        <p:txBody>
          <a:bodyPr/>
          <a:p>
            <a:pPr>
              <a:lnSpc>
                <a:spcPct val="100000"/>
              </a:lnSpc>
              <a:buFont typeface="StarSymbol"/>
              <a:buAutoNum type="alphaLcParenR"/>
            </a:pPr>
            <a:r>
              <a:rPr lang="en-US" sz="2000" strike="noStrike">
                <a:latin typeface="Arial"/>
              </a:rPr>
              <a:t>Label </a:t>
            </a:r>
            <a:endParaRPr/>
          </a:p>
          <a:p>
            <a:pPr>
              <a:lnSpc>
                <a:spcPct val="100000"/>
              </a:lnSpc>
              <a:buFont typeface="StarSymbol"/>
              <a:buAutoNum type="alphaLcParenR"/>
            </a:pPr>
            <a:r>
              <a:rPr lang="en-US" sz="2000" strike="noStrike">
                <a:latin typeface="Arial"/>
              </a:rPr>
              <a:t>Era</a:t>
            </a:r>
            <a:endParaRPr/>
          </a:p>
          <a:p>
            <a:pPr>
              <a:lnSpc>
                <a:spcPct val="100000"/>
              </a:lnSpc>
              <a:buFont typeface="StarSymbol"/>
              <a:buAutoNum type="alphaLcParenR"/>
            </a:pPr>
            <a:r>
              <a:rPr lang="en-US" sz="2000" strike="noStrike">
                <a:latin typeface="Arial"/>
              </a:rPr>
              <a:t>Framework</a:t>
            </a:r>
            <a:endParaRPr/>
          </a:p>
          <a:p>
            <a:pPr>
              <a:lnSpc>
                <a:spcPct val="100000"/>
              </a:lnSpc>
              <a:buFont typeface="StarSymbol"/>
              <a:buAutoNum type="alphaLcParenR"/>
            </a:pPr>
            <a:r>
              <a:rPr lang="en-US" sz="2000" strike="noStrike">
                <a:latin typeface="Arial"/>
              </a:rPr>
              <a:t> </a:t>
            </a:r>
            <a:endParaRPr/>
          </a:p>
          <a:p>
            <a:pPr>
              <a:lnSpc>
                <a:spcPct val="100000"/>
              </a:lnSpc>
            </a:pPr>
            <a:endParaRPr/>
          </a:p>
        </p:txBody>
      </p:sp>
      <p:sp>
        <p:nvSpPr>
          <p:cNvPr id="284" name="TextShape 2"/>
          <p:cNvSpPr txBox="1"/>
          <p:nvPr/>
        </p:nvSpPr>
        <p:spPr>
          <a:xfrm>
            <a:off x="3884760" y="8685360"/>
            <a:ext cx="2971440" cy="456840"/>
          </a:xfrm>
          <a:prstGeom prst="rect">
            <a:avLst/>
          </a:prstGeom>
          <a:noFill/>
          <a:ln>
            <a:noFill/>
          </a:ln>
        </p:spPr>
        <p:txBody>
          <a:bodyPr anchor="b"/>
          <a:p>
            <a:pPr algn="r">
              <a:lnSpc>
                <a:spcPct val="100000"/>
              </a:lnSpc>
            </a:pPr>
            <a:fld id="{E308BED0-37D6-43F7-9F83-DCCC49938735}" type="slidenum">
              <a:rPr lang="en-US" sz="1200" strike="noStrike">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2000" strike="noStrike">
                <a:latin typeface="Arial"/>
              </a:rPr>
              <a:t>I am a cosmologist heavily involved in the development of Mathematical and Statistical tools for the analysis of the Cosmic Microwave Background (CMB) data. The CMB is the earliest fossil left from the Big Bang process. It was first detected by the COBE satellite in 1992, which won the 2006 Nobel prize in physics. The WMAP experiment with 30 times high resolution than COBE was instruments to lay down the standard model of cosmology. Planck with its unprecedented resolution and low noise has given us the most detailed picture of the Universe every seen. </a:t>
            </a:r>
            <a:endParaRPr/>
          </a:p>
          <a:p>
            <a:pPr>
              <a:lnSpc>
                <a:spcPct val="100000"/>
              </a:lnSpc>
            </a:pPr>
            <a:r>
              <a:rPr lang="en-US" sz="2000" strike="noStrike">
                <a:latin typeface="Arial"/>
              </a:rPr>
              <a:t>The ESA led Planck satellite sampled the full sky 1000 times a second, resulting with about 2trillion samples in its 3years life time. As one of the Planck consortium core team member, I had the opportunity to participate in this exciting endeavor of understanding our cosmos, and analyzed its order of a petabyte data with top super computers.</a:t>
            </a:r>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5" name="PlaceHolder 1"/>
          <p:cNvSpPr>
            <a:spLocks noGrp="1"/>
          </p:cNvSpPr>
          <p:nvPr>
            <p:ph type="body"/>
          </p:nvPr>
        </p:nvSpPr>
        <p:spPr>
          <a:xfrm>
            <a:off x="685800" y="4343400"/>
            <a:ext cx="5486040" cy="4114440"/>
          </a:xfrm>
          <a:prstGeom prst="rect">
            <a:avLst/>
          </a:prstGeom>
        </p:spPr>
        <p:txBody>
          <a:bodyPr/>
          <a:p>
            <a:pPr>
              <a:lnSpc>
                <a:spcPct val="100000"/>
              </a:lnSpc>
              <a:buFont typeface="StarSymbol"/>
              <a:buAutoNum type="alphaLcParenR"/>
            </a:pPr>
            <a:r>
              <a:rPr lang="en-US" sz="2000" strike="noStrike">
                <a:latin typeface="Arial"/>
              </a:rPr>
              <a:t>Label </a:t>
            </a:r>
            <a:endParaRPr/>
          </a:p>
          <a:p>
            <a:pPr>
              <a:lnSpc>
                <a:spcPct val="100000"/>
              </a:lnSpc>
              <a:buFont typeface="StarSymbol"/>
              <a:buAutoNum type="alphaLcParenR"/>
            </a:pPr>
            <a:r>
              <a:rPr lang="en-US" sz="2000" strike="noStrike">
                <a:latin typeface="Arial"/>
              </a:rPr>
              <a:t>Era</a:t>
            </a:r>
            <a:endParaRPr/>
          </a:p>
          <a:p>
            <a:pPr>
              <a:lnSpc>
                <a:spcPct val="100000"/>
              </a:lnSpc>
              <a:buFont typeface="StarSymbol"/>
              <a:buAutoNum type="alphaLcParenR"/>
            </a:pPr>
            <a:r>
              <a:rPr lang="en-US" sz="2000" strike="noStrike">
                <a:latin typeface="Arial"/>
              </a:rPr>
              <a:t>Framework</a:t>
            </a:r>
            <a:endParaRPr/>
          </a:p>
          <a:p>
            <a:pPr>
              <a:lnSpc>
                <a:spcPct val="100000"/>
              </a:lnSpc>
              <a:buFont typeface="StarSymbol"/>
              <a:buAutoNum type="alphaLcParenR"/>
            </a:pPr>
            <a:r>
              <a:rPr lang="en-US" sz="2000" strike="noStrike">
                <a:latin typeface="Arial"/>
              </a:rPr>
              <a:t> </a:t>
            </a:r>
            <a:endParaRPr/>
          </a:p>
          <a:p>
            <a:pPr>
              <a:lnSpc>
                <a:spcPct val="100000"/>
              </a:lnSpc>
            </a:pPr>
            <a:endParaRPr/>
          </a:p>
        </p:txBody>
      </p:sp>
      <p:sp>
        <p:nvSpPr>
          <p:cNvPr id="286" name="TextShape 2"/>
          <p:cNvSpPr txBox="1"/>
          <p:nvPr/>
        </p:nvSpPr>
        <p:spPr>
          <a:xfrm>
            <a:off x="3884760" y="8685360"/>
            <a:ext cx="2971440" cy="456840"/>
          </a:xfrm>
          <a:prstGeom prst="rect">
            <a:avLst/>
          </a:prstGeom>
          <a:noFill/>
          <a:ln>
            <a:noFill/>
          </a:ln>
        </p:spPr>
        <p:txBody>
          <a:bodyPr anchor="b"/>
          <a:p>
            <a:pPr algn="r">
              <a:lnSpc>
                <a:spcPct val="100000"/>
              </a:lnSpc>
            </a:pPr>
            <a:fld id="{DB0FB975-45BF-47FD-A0F2-1749C3523E55}" type="slidenum">
              <a:rPr lang="en-US" sz="1200" strike="noStrike">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7" name="PlaceHolder 1"/>
          <p:cNvSpPr>
            <a:spLocks noGrp="1"/>
          </p:cNvSpPr>
          <p:nvPr>
            <p:ph type="body"/>
          </p:nvPr>
        </p:nvSpPr>
        <p:spPr>
          <a:xfrm>
            <a:off x="685800" y="4343400"/>
            <a:ext cx="5486040" cy="4114440"/>
          </a:xfrm>
          <a:prstGeom prst="rect">
            <a:avLst/>
          </a:prstGeom>
        </p:spPr>
        <p:txBody>
          <a:bodyPr/>
          <a:p>
            <a:pPr>
              <a:lnSpc>
                <a:spcPct val="100000"/>
              </a:lnSpc>
              <a:buFont typeface="StarSymbol"/>
              <a:buAutoNum type="alphaLcParenR"/>
            </a:pPr>
            <a:r>
              <a:rPr lang="en-US" sz="2000" strike="noStrike">
                <a:latin typeface="Arial"/>
              </a:rPr>
              <a:t>Label </a:t>
            </a:r>
            <a:endParaRPr/>
          </a:p>
          <a:p>
            <a:pPr>
              <a:lnSpc>
                <a:spcPct val="100000"/>
              </a:lnSpc>
              <a:buFont typeface="StarSymbol"/>
              <a:buAutoNum type="alphaLcParenR"/>
            </a:pPr>
            <a:r>
              <a:rPr lang="en-US" sz="2000" strike="noStrike">
                <a:latin typeface="Arial"/>
              </a:rPr>
              <a:t>Era</a:t>
            </a:r>
            <a:endParaRPr/>
          </a:p>
          <a:p>
            <a:pPr>
              <a:lnSpc>
                <a:spcPct val="100000"/>
              </a:lnSpc>
              <a:buFont typeface="StarSymbol"/>
              <a:buAutoNum type="alphaLcParenR"/>
            </a:pPr>
            <a:r>
              <a:rPr lang="en-US" sz="2000" strike="noStrike">
                <a:latin typeface="Arial"/>
              </a:rPr>
              <a:t>Framework</a:t>
            </a:r>
            <a:endParaRPr/>
          </a:p>
          <a:p>
            <a:pPr>
              <a:lnSpc>
                <a:spcPct val="100000"/>
              </a:lnSpc>
              <a:buFont typeface="StarSymbol"/>
              <a:buAutoNum type="alphaLcParenR"/>
            </a:pPr>
            <a:r>
              <a:rPr lang="en-US" sz="2000" strike="noStrike">
                <a:latin typeface="Arial"/>
              </a:rPr>
              <a:t>Engine </a:t>
            </a:r>
            <a:endParaRPr/>
          </a:p>
          <a:p>
            <a:pPr>
              <a:lnSpc>
                <a:spcPct val="100000"/>
              </a:lnSpc>
            </a:pPr>
            <a:endParaRPr/>
          </a:p>
        </p:txBody>
      </p:sp>
      <p:sp>
        <p:nvSpPr>
          <p:cNvPr id="278" name="TextShape 2"/>
          <p:cNvSpPr txBox="1"/>
          <p:nvPr/>
        </p:nvSpPr>
        <p:spPr>
          <a:xfrm>
            <a:off x="3884760" y="8685360"/>
            <a:ext cx="2971440" cy="456840"/>
          </a:xfrm>
          <a:prstGeom prst="rect">
            <a:avLst/>
          </a:prstGeom>
          <a:noFill/>
          <a:ln>
            <a:noFill/>
          </a:ln>
        </p:spPr>
        <p:txBody>
          <a:bodyPr anchor="b"/>
          <a:p>
            <a:pPr algn="r">
              <a:lnSpc>
                <a:spcPct val="100000"/>
              </a:lnSpc>
            </a:pPr>
            <a:fld id="{6B58578A-A468-4592-865D-AA6C71BCE464}" type="slidenum">
              <a:rPr lang="en-US" sz="1200" strike="noStrike">
                <a:solidFill>
                  <a:srgbClr val="000000"/>
                </a:solidFill>
                <a:latin typeface="+mn-lt"/>
                <a:ea typeface="+mn-ea"/>
              </a:rPr>
              <a:t>&lt;number&gt;</a:t>
            </a:fld>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7" name="PlaceHolder 1"/>
          <p:cNvSpPr>
            <a:spLocks noGrp="1"/>
          </p:cNvSpPr>
          <p:nvPr>
            <p:ph type="body"/>
          </p:nvPr>
        </p:nvSpPr>
        <p:spPr>
          <a:xfrm>
            <a:off x="685800" y="4343400"/>
            <a:ext cx="5486040" cy="4114440"/>
          </a:xfrm>
          <a:prstGeom prst="rect">
            <a:avLst/>
          </a:prstGeom>
        </p:spPr>
        <p:txBody>
          <a:bodyPr/>
          <a:p>
            <a:r>
              <a:rPr lang="en-US" sz="2000" strike="noStrike">
                <a:latin typeface="Arial"/>
              </a:rPr>
              <a:t>Many countries have realized the importance of High Performance computing skills for economic development. Moreover, the benefits of Big Data s not difficult if not impossible to realize without HPC skills. African in this respect is under represented as can be seen in this image. No African country is operates HPC that is listed in the TOP 500. In this regard, It is one of my main goal create awareness and provide courses on high performance computing in different AIMS centers as well as Mauritius and Ethiopia.</a:t>
            </a:r>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PlaceHolder 1"/>
          <p:cNvSpPr>
            <a:spLocks noGrp="1"/>
          </p:cNvSpPr>
          <p:nvPr>
            <p:ph type="body"/>
          </p:nvPr>
        </p:nvSpPr>
        <p:spPr>
          <a:xfrm>
            <a:off x="685800" y="4343400"/>
            <a:ext cx="5486040" cy="4114440"/>
          </a:xfrm>
          <a:prstGeom prst="rect">
            <a:avLst/>
          </a:prstGeom>
        </p:spPr>
        <p:txBody>
          <a:bodyPr/>
          <a:p>
            <a:pPr>
              <a:lnSpc>
                <a:spcPct val="100000"/>
              </a:lnSpc>
              <a:buFont typeface="StarSymbol"/>
              <a:buAutoNum type="alphaLcParenR"/>
            </a:pPr>
            <a:r>
              <a:rPr lang="en-US" sz="2000" strike="noStrike">
                <a:latin typeface="Arial"/>
              </a:rPr>
              <a:t>Label </a:t>
            </a:r>
            <a:endParaRPr/>
          </a:p>
          <a:p>
            <a:pPr>
              <a:lnSpc>
                <a:spcPct val="100000"/>
              </a:lnSpc>
              <a:buFont typeface="StarSymbol"/>
              <a:buAutoNum type="alphaLcParenR"/>
            </a:pPr>
            <a:r>
              <a:rPr lang="en-US" sz="2000" strike="noStrike">
                <a:latin typeface="Arial"/>
              </a:rPr>
              <a:t>Era</a:t>
            </a:r>
            <a:endParaRPr/>
          </a:p>
          <a:p>
            <a:pPr>
              <a:lnSpc>
                <a:spcPct val="100000"/>
              </a:lnSpc>
              <a:buFont typeface="StarSymbol"/>
              <a:buAutoNum type="alphaLcParenR"/>
            </a:pPr>
            <a:r>
              <a:rPr lang="en-US" sz="2000" strike="noStrike">
                <a:latin typeface="Arial"/>
              </a:rPr>
              <a:t>Framework</a:t>
            </a:r>
            <a:endParaRPr/>
          </a:p>
          <a:p>
            <a:pPr>
              <a:lnSpc>
                <a:spcPct val="100000"/>
              </a:lnSpc>
              <a:buFont typeface="StarSymbol"/>
              <a:buAutoNum type="alphaLcParenR"/>
            </a:pPr>
            <a:r>
              <a:rPr lang="en-US" sz="2000" strike="noStrike">
                <a:latin typeface="Arial"/>
              </a:rPr>
              <a:t> </a:t>
            </a:r>
            <a:endParaRPr/>
          </a:p>
          <a:p>
            <a:pPr>
              <a:lnSpc>
                <a:spcPct val="100000"/>
              </a:lnSpc>
            </a:pPr>
            <a:endParaRPr/>
          </a:p>
        </p:txBody>
      </p:sp>
      <p:sp>
        <p:nvSpPr>
          <p:cNvPr id="280" name="TextShape 2"/>
          <p:cNvSpPr txBox="1"/>
          <p:nvPr/>
        </p:nvSpPr>
        <p:spPr>
          <a:xfrm>
            <a:off x="3884760" y="8685360"/>
            <a:ext cx="2971440" cy="456840"/>
          </a:xfrm>
          <a:prstGeom prst="rect">
            <a:avLst/>
          </a:prstGeom>
          <a:noFill/>
          <a:ln>
            <a:noFill/>
          </a:ln>
        </p:spPr>
        <p:txBody>
          <a:bodyPr anchor="b"/>
          <a:p>
            <a:pPr algn="r">
              <a:lnSpc>
                <a:spcPct val="100000"/>
              </a:lnSpc>
            </a:pPr>
            <a:fld id="{87F29C40-2A43-4DFB-B838-69E2A5E83130}" type="slidenum">
              <a:rPr lang="en-US" sz="1200" strike="noStrike">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28" name="PlaceHolder 2"/>
          <p:cNvSpPr>
            <a:spLocks noGrp="1"/>
          </p:cNvSpPr>
          <p:nvPr>
            <p:ph type="body"/>
          </p:nvPr>
        </p:nvSpPr>
        <p:spPr>
          <a:xfrm>
            <a:off x="457200" y="1600200"/>
            <a:ext cx="8229240" cy="2158560"/>
          </a:xfrm>
          <a:prstGeom prst="rect">
            <a:avLst/>
          </a:prstGeom>
        </p:spPr>
        <p:txBody>
          <a:bodyPr lIns="0" rIns="0" tIns="0" bIns="0"/>
          <a:p>
            <a:endParaRPr/>
          </a:p>
        </p:txBody>
      </p:sp>
      <p:sp>
        <p:nvSpPr>
          <p:cNvPr id="29" name="PlaceHolder 3"/>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31"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32"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33" name="PlaceHolder 4"/>
          <p:cNvSpPr>
            <a:spLocks noGrp="1"/>
          </p:cNvSpPr>
          <p:nvPr>
            <p:ph type="body"/>
          </p:nvPr>
        </p:nvSpPr>
        <p:spPr>
          <a:xfrm>
            <a:off x="4674240" y="3964320"/>
            <a:ext cx="4015800" cy="2158560"/>
          </a:xfrm>
          <a:prstGeom prst="rect">
            <a:avLst/>
          </a:prstGeom>
        </p:spPr>
        <p:txBody>
          <a:bodyPr lIns="0" rIns="0" tIns="0" bIns="0"/>
          <a:p>
            <a:endParaRPr/>
          </a:p>
        </p:txBody>
      </p:sp>
      <p:sp>
        <p:nvSpPr>
          <p:cNvPr id="34" name="PlaceHolder 5"/>
          <p:cNvSpPr>
            <a:spLocks noGrp="1"/>
          </p:cNvSpPr>
          <p:nvPr>
            <p:ph type="body"/>
          </p:nvPr>
        </p:nvSpPr>
        <p:spPr>
          <a:xfrm>
            <a:off x="457200" y="3964320"/>
            <a:ext cx="4015800" cy="215856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36" name="PlaceHolder 2"/>
          <p:cNvSpPr>
            <a:spLocks noGrp="1"/>
          </p:cNvSpPr>
          <p:nvPr>
            <p:ph type="body"/>
          </p:nvPr>
        </p:nvSpPr>
        <p:spPr>
          <a:xfrm>
            <a:off x="457200" y="1600200"/>
            <a:ext cx="8229240" cy="4525560"/>
          </a:xfrm>
          <a:prstGeom prst="rect">
            <a:avLst/>
          </a:prstGeom>
        </p:spPr>
        <p:txBody>
          <a:bodyPr lIns="0" rIns="0" tIns="0" bIns="0"/>
          <a:p>
            <a:endParaRPr/>
          </a:p>
        </p:txBody>
      </p:sp>
      <p:sp>
        <p:nvSpPr>
          <p:cNvPr id="37" name="PlaceHolder 3"/>
          <p:cNvSpPr>
            <a:spLocks noGrp="1"/>
          </p:cNvSpPr>
          <p:nvPr>
            <p:ph type="body"/>
          </p:nvPr>
        </p:nvSpPr>
        <p:spPr>
          <a:xfrm>
            <a:off x="457200" y="1600200"/>
            <a:ext cx="8229240" cy="4525560"/>
          </a:xfrm>
          <a:prstGeom prst="rect">
            <a:avLst/>
          </a:prstGeom>
        </p:spPr>
        <p:txBody>
          <a:bodyPr lIns="0" rIns="0" tIns="0" bIns="0"/>
          <a:p>
            <a:endParaRPr/>
          </a:p>
        </p:txBody>
      </p:sp>
      <p:pic>
        <p:nvPicPr>
          <p:cNvPr id="38" name="" descr=""/>
          <p:cNvPicPr/>
          <p:nvPr/>
        </p:nvPicPr>
        <p:blipFill>
          <a:blip r:embed="rId2"/>
          <a:stretch/>
        </p:blipFill>
        <p:spPr>
          <a:xfrm>
            <a:off x="1735560" y="1599840"/>
            <a:ext cx="5671800" cy="4525560"/>
          </a:xfrm>
          <a:prstGeom prst="rect">
            <a:avLst/>
          </a:prstGeom>
          <a:ln>
            <a:noFill/>
          </a:ln>
        </p:spPr>
      </p:pic>
      <p:pic>
        <p:nvPicPr>
          <p:cNvPr id="39" name="" descr=""/>
          <p:cNvPicPr/>
          <p:nvPr/>
        </p:nvPicPr>
        <p:blipFill>
          <a:blip r:embed="rId3"/>
          <a:stretch/>
        </p:blipFill>
        <p:spPr>
          <a:xfrm>
            <a:off x="1735560" y="1599840"/>
            <a:ext cx="5671800" cy="4525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46" name="PlaceHolder 2"/>
          <p:cNvSpPr>
            <a:spLocks noGrp="1"/>
          </p:cNvSpPr>
          <p:nvPr>
            <p:ph type="subTitle"/>
          </p:nvPr>
        </p:nvSpPr>
        <p:spPr>
          <a:xfrm>
            <a:off x="457200" y="1600200"/>
            <a:ext cx="8229240" cy="452556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48" name="PlaceHolder 2"/>
          <p:cNvSpPr>
            <a:spLocks noGrp="1"/>
          </p:cNvSpPr>
          <p:nvPr>
            <p:ph type="body"/>
          </p:nvPr>
        </p:nvSpPr>
        <p:spPr>
          <a:xfrm>
            <a:off x="457200" y="1600200"/>
            <a:ext cx="8229240" cy="45255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50"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51" name="PlaceHolder 3"/>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9240" cy="114264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74680"/>
            <a:ext cx="8229240" cy="52977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55"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56" name="PlaceHolder 3"/>
          <p:cNvSpPr>
            <a:spLocks noGrp="1"/>
          </p:cNvSpPr>
          <p:nvPr>
            <p:ph type="body"/>
          </p:nvPr>
        </p:nvSpPr>
        <p:spPr>
          <a:xfrm>
            <a:off x="457200" y="3964320"/>
            <a:ext cx="4015800" cy="2158560"/>
          </a:xfrm>
          <a:prstGeom prst="rect">
            <a:avLst/>
          </a:prstGeom>
        </p:spPr>
        <p:txBody>
          <a:bodyPr lIns="0" rIns="0" tIns="0" bIns="0"/>
          <a:p>
            <a:endParaRPr/>
          </a:p>
        </p:txBody>
      </p:sp>
      <p:sp>
        <p:nvSpPr>
          <p:cNvPr id="57" name="PlaceHolder 4"/>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7" name="PlaceHolder 2"/>
          <p:cNvSpPr>
            <a:spLocks noGrp="1"/>
          </p:cNvSpPr>
          <p:nvPr>
            <p:ph type="subTitle"/>
          </p:nvPr>
        </p:nvSpPr>
        <p:spPr>
          <a:xfrm>
            <a:off x="457200" y="1600200"/>
            <a:ext cx="8229240" cy="452556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59"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60"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61" name="PlaceHolder 4"/>
          <p:cNvSpPr>
            <a:spLocks noGrp="1"/>
          </p:cNvSpPr>
          <p:nvPr>
            <p:ph type="body"/>
          </p:nvPr>
        </p:nvSpPr>
        <p:spPr>
          <a:xfrm>
            <a:off x="4674240" y="3964320"/>
            <a:ext cx="4015800" cy="215856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63"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64"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65" name="PlaceHolder 4"/>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67" name="PlaceHolder 2"/>
          <p:cNvSpPr>
            <a:spLocks noGrp="1"/>
          </p:cNvSpPr>
          <p:nvPr>
            <p:ph type="body"/>
          </p:nvPr>
        </p:nvSpPr>
        <p:spPr>
          <a:xfrm>
            <a:off x="457200" y="1600200"/>
            <a:ext cx="8229240" cy="2158560"/>
          </a:xfrm>
          <a:prstGeom prst="rect">
            <a:avLst/>
          </a:prstGeom>
        </p:spPr>
        <p:txBody>
          <a:bodyPr lIns="0" rIns="0" tIns="0" bIns="0"/>
          <a:p>
            <a:endParaRPr/>
          </a:p>
        </p:txBody>
      </p:sp>
      <p:sp>
        <p:nvSpPr>
          <p:cNvPr id="68" name="PlaceHolder 3"/>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70"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71"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72" name="PlaceHolder 4"/>
          <p:cNvSpPr>
            <a:spLocks noGrp="1"/>
          </p:cNvSpPr>
          <p:nvPr>
            <p:ph type="body"/>
          </p:nvPr>
        </p:nvSpPr>
        <p:spPr>
          <a:xfrm>
            <a:off x="4674240" y="3964320"/>
            <a:ext cx="4015800" cy="2158560"/>
          </a:xfrm>
          <a:prstGeom prst="rect">
            <a:avLst/>
          </a:prstGeom>
        </p:spPr>
        <p:txBody>
          <a:bodyPr lIns="0" rIns="0" tIns="0" bIns="0"/>
          <a:p>
            <a:endParaRPr/>
          </a:p>
        </p:txBody>
      </p:sp>
      <p:sp>
        <p:nvSpPr>
          <p:cNvPr id="73" name="PlaceHolder 5"/>
          <p:cNvSpPr>
            <a:spLocks noGrp="1"/>
          </p:cNvSpPr>
          <p:nvPr>
            <p:ph type="body"/>
          </p:nvPr>
        </p:nvSpPr>
        <p:spPr>
          <a:xfrm>
            <a:off x="457200" y="3964320"/>
            <a:ext cx="4015800" cy="215856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75" name="PlaceHolder 2"/>
          <p:cNvSpPr>
            <a:spLocks noGrp="1"/>
          </p:cNvSpPr>
          <p:nvPr>
            <p:ph type="body"/>
          </p:nvPr>
        </p:nvSpPr>
        <p:spPr>
          <a:xfrm>
            <a:off x="457200" y="1600200"/>
            <a:ext cx="8229240" cy="4525560"/>
          </a:xfrm>
          <a:prstGeom prst="rect">
            <a:avLst/>
          </a:prstGeom>
        </p:spPr>
        <p:txBody>
          <a:bodyPr lIns="0" rIns="0" tIns="0" bIns="0"/>
          <a:p>
            <a:endParaRPr/>
          </a:p>
        </p:txBody>
      </p:sp>
      <p:sp>
        <p:nvSpPr>
          <p:cNvPr id="76" name="PlaceHolder 3"/>
          <p:cNvSpPr>
            <a:spLocks noGrp="1"/>
          </p:cNvSpPr>
          <p:nvPr>
            <p:ph type="body"/>
          </p:nvPr>
        </p:nvSpPr>
        <p:spPr>
          <a:xfrm>
            <a:off x="457200" y="1600200"/>
            <a:ext cx="8229240" cy="4525560"/>
          </a:xfrm>
          <a:prstGeom prst="rect">
            <a:avLst/>
          </a:prstGeom>
        </p:spPr>
        <p:txBody>
          <a:bodyPr lIns="0" rIns="0" tIns="0" bIns="0"/>
          <a:p>
            <a:endParaRPr/>
          </a:p>
        </p:txBody>
      </p:sp>
      <p:pic>
        <p:nvPicPr>
          <p:cNvPr id="77" name="" descr=""/>
          <p:cNvPicPr/>
          <p:nvPr/>
        </p:nvPicPr>
        <p:blipFill>
          <a:blip r:embed="rId2"/>
          <a:stretch/>
        </p:blipFill>
        <p:spPr>
          <a:xfrm>
            <a:off x="1735560" y="1599840"/>
            <a:ext cx="5671800" cy="4525560"/>
          </a:xfrm>
          <a:prstGeom prst="rect">
            <a:avLst/>
          </a:prstGeom>
          <a:ln>
            <a:noFill/>
          </a:ln>
        </p:spPr>
      </p:pic>
      <p:pic>
        <p:nvPicPr>
          <p:cNvPr id="78" name="" descr=""/>
          <p:cNvPicPr/>
          <p:nvPr/>
        </p:nvPicPr>
        <p:blipFill>
          <a:blip r:embed="rId3"/>
          <a:stretch/>
        </p:blipFill>
        <p:spPr>
          <a:xfrm>
            <a:off x="1735560" y="1599840"/>
            <a:ext cx="5671800" cy="45255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9" name="PlaceHolder 2"/>
          <p:cNvSpPr>
            <a:spLocks noGrp="1"/>
          </p:cNvSpPr>
          <p:nvPr>
            <p:ph type="body"/>
          </p:nvPr>
        </p:nvSpPr>
        <p:spPr>
          <a:xfrm>
            <a:off x="457200" y="1600200"/>
            <a:ext cx="8229240" cy="45255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11"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12" name="PlaceHolder 3"/>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4680"/>
            <a:ext cx="8229240" cy="114264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4680"/>
            <a:ext cx="8229240" cy="52977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16"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17" name="PlaceHolder 3"/>
          <p:cNvSpPr>
            <a:spLocks noGrp="1"/>
          </p:cNvSpPr>
          <p:nvPr>
            <p:ph type="body"/>
          </p:nvPr>
        </p:nvSpPr>
        <p:spPr>
          <a:xfrm>
            <a:off x="457200" y="3964320"/>
            <a:ext cx="4015800" cy="2158560"/>
          </a:xfrm>
          <a:prstGeom prst="rect">
            <a:avLst/>
          </a:prstGeom>
        </p:spPr>
        <p:txBody>
          <a:bodyPr lIns="0" rIns="0" tIns="0" bIns="0"/>
          <a:p>
            <a:endParaRPr/>
          </a:p>
        </p:txBody>
      </p:sp>
      <p:sp>
        <p:nvSpPr>
          <p:cNvPr id="18" name="PlaceHolder 4"/>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20"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21"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22" name="PlaceHolder 4"/>
          <p:cNvSpPr>
            <a:spLocks noGrp="1"/>
          </p:cNvSpPr>
          <p:nvPr>
            <p:ph type="body"/>
          </p:nvPr>
        </p:nvSpPr>
        <p:spPr>
          <a:xfrm>
            <a:off x="4674240" y="3964320"/>
            <a:ext cx="4015800" cy="215856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9240" cy="1142640"/>
          </a:xfrm>
          <a:prstGeom prst="rect">
            <a:avLst/>
          </a:prstGeom>
        </p:spPr>
        <p:txBody>
          <a:bodyPr lIns="0" rIns="0" tIns="0" bIns="0" anchor="ctr"/>
          <a:p>
            <a:endParaRPr/>
          </a:p>
        </p:txBody>
      </p:sp>
      <p:sp>
        <p:nvSpPr>
          <p:cNvPr id="24"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25"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26" name="PlaceHolder 4"/>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lang="en-US" sz="4400" strike="noStrike">
                <a:solidFill>
                  <a:srgbClr val="000000"/>
                </a:solidFill>
                <a:latin typeface="Calibri"/>
              </a:rPr>
              <a:t>Click to edit Master title style</a:t>
            </a:r>
            <a:endParaRPr/>
          </a:p>
        </p:txBody>
      </p:sp>
      <p:sp>
        <p:nvSpPr>
          <p:cNvPr id="1" name="PlaceHolder 2"/>
          <p:cNvSpPr>
            <a:spLocks noGrp="1"/>
          </p:cNvSpPr>
          <p:nvPr>
            <p:ph type="subTitle"/>
          </p:nvPr>
        </p:nvSpPr>
        <p:spPr>
          <a:xfrm>
            <a:off x="1371600" y="3886200"/>
            <a:ext cx="6400440" cy="1752120"/>
          </a:xfrm>
          <a:prstGeom prst="rect">
            <a:avLst/>
          </a:prstGeom>
        </p:spPr>
        <p:txBody>
          <a:bodyPr/>
          <a:p>
            <a:pPr algn="ctr">
              <a:lnSpc>
                <a:spcPct val="100000"/>
              </a:lnSpc>
            </a:pPr>
            <a:r>
              <a:rPr lang="en-US" sz="3200" strike="noStrike">
                <a:solidFill>
                  <a:srgbClr val="8b8b8b"/>
                </a:solidFill>
                <a:latin typeface="Calibri"/>
              </a:rPr>
              <a:t>Click to edit Master subtitle style</a:t>
            </a:r>
            <a:endParaRPr/>
          </a:p>
        </p:txBody>
      </p:sp>
      <p:sp>
        <p:nvSpPr>
          <p:cNvPr id="2" name="PlaceHolder 3"/>
          <p:cNvSpPr>
            <a:spLocks noGrp="1"/>
          </p:cNvSpPr>
          <p:nvPr>
            <p:ph type="dt"/>
          </p:nvPr>
        </p:nvSpPr>
        <p:spPr>
          <a:xfrm>
            <a:off x="457200" y="6356520"/>
            <a:ext cx="2133360" cy="364680"/>
          </a:xfrm>
          <a:prstGeom prst="rect">
            <a:avLst/>
          </a:prstGeom>
        </p:spPr>
        <p:txBody>
          <a:bodyPr anchor="ctr"/>
          <a:p>
            <a:pPr>
              <a:lnSpc>
                <a:spcPct val="100000"/>
              </a:lnSpc>
            </a:pPr>
            <a:r>
              <a:rPr lang="en-US" sz="1200" strike="noStrike">
                <a:solidFill>
                  <a:srgbClr val="8b8b8b"/>
                </a:solidFill>
                <a:latin typeface="Calibri"/>
              </a:rPr>
              <a:t>12/17/15</a:t>
            </a:r>
            <a:endParaRPr/>
          </a:p>
        </p:txBody>
      </p:sp>
      <p:sp>
        <p:nvSpPr>
          <p:cNvPr id="3" name="PlaceHolder 4"/>
          <p:cNvSpPr>
            <a:spLocks noGrp="1"/>
          </p:cNvSpPr>
          <p:nvPr>
            <p:ph type="ftr"/>
          </p:nvPr>
        </p:nvSpPr>
        <p:spPr>
          <a:xfrm>
            <a:off x="3124080" y="6356520"/>
            <a:ext cx="2895120" cy="364680"/>
          </a:xfrm>
          <a:prstGeom prst="rect">
            <a:avLst/>
          </a:prstGeom>
        </p:spPr>
        <p:txBody>
          <a:bodyPr anchor="ctr"/>
          <a:p>
            <a:endParaRPr/>
          </a:p>
        </p:txBody>
      </p:sp>
      <p:sp>
        <p:nvSpPr>
          <p:cNvPr id="4" name="PlaceHolder 5"/>
          <p:cNvSpPr>
            <a:spLocks noGrp="1"/>
          </p:cNvSpPr>
          <p:nvPr>
            <p:ph type="sldNum"/>
          </p:nvPr>
        </p:nvSpPr>
        <p:spPr>
          <a:xfrm>
            <a:off x="6553080" y="6356520"/>
            <a:ext cx="2133360" cy="364680"/>
          </a:xfrm>
          <a:prstGeom prst="rect">
            <a:avLst/>
          </a:prstGeom>
        </p:spPr>
        <p:txBody>
          <a:bodyPr anchor="ctr"/>
          <a:p>
            <a:pPr algn="r">
              <a:lnSpc>
                <a:spcPct val="100000"/>
              </a:lnSpc>
            </a:pPr>
            <a:fld id="{9E6D2CD7-3CD6-4134-82F5-CEB0CA7FCFC2}" type="slidenum">
              <a:rPr lang="en-US" sz="1200" strike="noStrike">
                <a:solidFill>
                  <a:srgbClr val="8b8b8b"/>
                </a:solidFill>
                <a:latin typeface="Calibri"/>
              </a:rPr>
              <a:t>&lt;number&gt;</a:t>
            </a:fld>
            <a:endParaRPr/>
          </a:p>
        </p:txBody>
      </p:sp>
      <p:sp>
        <p:nvSpPr>
          <p:cNvPr id="5" name="PlaceHolder 6"/>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Calibri"/>
              </a:rPr>
              <a:t>Click to edit the outline text format</a:t>
            </a:r>
            <a:endParaRPr/>
          </a:p>
          <a:p>
            <a:pPr lvl="1">
              <a:buSzPct val="75000"/>
              <a:buFont typeface="StarSymbol"/>
              <a:buChar char=""/>
            </a:pPr>
            <a:r>
              <a:rPr lang="en-US" sz="2400">
                <a:latin typeface="Calibri"/>
              </a:rPr>
              <a:t>Second Outline Level</a:t>
            </a:r>
            <a:endParaRPr/>
          </a:p>
          <a:p>
            <a:pPr lvl="2">
              <a:buSzPct val="45000"/>
              <a:buFont typeface="StarSymbol"/>
              <a:buChar char=""/>
            </a:pPr>
            <a:r>
              <a:rPr lang="en-US" sz="2000">
                <a:latin typeface="Calibri"/>
              </a:rPr>
              <a:t>Third Outline Level</a:t>
            </a:r>
            <a:endParaRPr/>
          </a:p>
          <a:p>
            <a:pPr lvl="3">
              <a:buSzPct val="75000"/>
              <a:buFont typeface="StarSymbol"/>
              <a:buChar char=""/>
            </a:pPr>
            <a:r>
              <a:rPr lang="en-US" sz="20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lang="en-US" sz="4400" strike="noStrike">
                <a:solidFill>
                  <a:srgbClr val="000000"/>
                </a:solidFill>
                <a:latin typeface="Calibri"/>
              </a:rPr>
              <a:t>Click to edit Master title style</a:t>
            </a:r>
            <a:endParaRPr/>
          </a:p>
        </p:txBody>
      </p:sp>
      <p:sp>
        <p:nvSpPr>
          <p:cNvPr id="41" name="PlaceHolder 2"/>
          <p:cNvSpPr>
            <a:spLocks noGrp="1"/>
          </p:cNvSpPr>
          <p:nvPr>
            <p:ph type="body"/>
          </p:nvPr>
        </p:nvSpPr>
        <p:spPr>
          <a:xfrm>
            <a:off x="457200" y="1600200"/>
            <a:ext cx="8229240" cy="4525560"/>
          </a:xfrm>
          <a:prstGeom prst="rect">
            <a:avLst/>
          </a:prstGeom>
        </p:spPr>
        <p:txBody>
          <a:bodyPr/>
          <a:p>
            <a:pPr>
              <a:buSzPct val="45000"/>
              <a:buFont typeface="StarSymbol"/>
              <a:buChar char=""/>
            </a:pPr>
            <a:r>
              <a:rPr lang="en-US" sz="3200" strike="noStrike">
                <a:solidFill>
                  <a:srgbClr val="000000"/>
                </a:solidFill>
                <a:latin typeface="Calibri"/>
              </a:rPr>
              <a:t>Click to edit the outline text format</a:t>
            </a:r>
            <a:endParaRPr/>
          </a:p>
          <a:p>
            <a:pPr lvl="1">
              <a:buSzPct val="75000"/>
              <a:buFont typeface="StarSymbol"/>
              <a:buChar char=""/>
            </a:pPr>
            <a:r>
              <a:rPr lang="en-US" sz="3200" strike="noStrike">
                <a:solidFill>
                  <a:srgbClr val="000000"/>
                </a:solidFill>
                <a:latin typeface="Calibri"/>
              </a:rPr>
              <a:t>Second Outline Level</a:t>
            </a:r>
            <a:endParaRPr/>
          </a:p>
          <a:p>
            <a:pPr lvl="2">
              <a:buSzPct val="45000"/>
              <a:buFont typeface="StarSymbol"/>
              <a:buChar char=""/>
            </a:pPr>
            <a:r>
              <a:rPr lang="en-US" sz="3200" strike="noStrike">
                <a:solidFill>
                  <a:srgbClr val="000000"/>
                </a:solidFill>
                <a:latin typeface="Calibri"/>
              </a:rPr>
              <a:t>Third Outline Level</a:t>
            </a:r>
            <a:endParaRPr/>
          </a:p>
          <a:p>
            <a:pPr lvl="3">
              <a:buSzPct val="75000"/>
              <a:buFont typeface="StarSymbol"/>
              <a:buChar char=""/>
            </a:pPr>
            <a:r>
              <a:rPr lang="en-US" sz="3200" strike="noStrike">
                <a:solidFill>
                  <a:srgbClr val="000000"/>
                </a:solidFill>
                <a:latin typeface="Calibri"/>
              </a:rPr>
              <a:t>Fourth Outline Level</a:t>
            </a:r>
            <a:endParaRPr/>
          </a:p>
          <a:p>
            <a:pPr lvl="4">
              <a:buSzPct val="45000"/>
              <a:buFont typeface="StarSymbol"/>
              <a:buChar char=""/>
            </a:pPr>
            <a:r>
              <a:rPr lang="en-US" sz="3200" strike="noStrike">
                <a:solidFill>
                  <a:srgbClr val="000000"/>
                </a:solidFill>
                <a:latin typeface="Calibri"/>
              </a:rPr>
              <a:t>Fifth Outline Level</a:t>
            </a:r>
            <a:endParaRPr/>
          </a:p>
          <a:p>
            <a:pPr lvl="5">
              <a:buSzPct val="45000"/>
              <a:buFont typeface="StarSymbol"/>
              <a:buChar char=""/>
            </a:pPr>
            <a:r>
              <a:rPr lang="en-US" sz="3200" strike="noStrike">
                <a:solidFill>
                  <a:srgbClr val="000000"/>
                </a:solidFill>
                <a:latin typeface="Calibri"/>
              </a:rPr>
              <a:t>Sixth Outline Level</a:t>
            </a:r>
            <a:endParaRPr/>
          </a:p>
          <a:p>
            <a:pPr>
              <a:lnSpc>
                <a:spcPct val="100000"/>
              </a:lnSpc>
              <a:buFont typeface="Arial"/>
              <a:buChar char="•"/>
            </a:pPr>
            <a:r>
              <a:rPr lang="en-US" sz="3200" strike="noStrike">
                <a:solidFill>
                  <a:srgbClr val="000000"/>
                </a:solidFill>
                <a:latin typeface="Calibri"/>
              </a:rPr>
              <a:t>Seventh Outline LevelClick to edit Master text styles</a:t>
            </a:r>
            <a:endParaRPr/>
          </a:p>
          <a:p>
            <a:pPr lvl="1">
              <a:lnSpc>
                <a:spcPct val="100000"/>
              </a:lnSpc>
              <a:buFont typeface="Arial"/>
              <a:buChar char="–"/>
            </a:pPr>
            <a:r>
              <a:rPr lang="en-US" sz="2800" strike="noStrike">
                <a:solidFill>
                  <a:srgbClr val="000000"/>
                </a:solidFill>
                <a:latin typeface="Calibri"/>
              </a:rPr>
              <a:t>Second level</a:t>
            </a:r>
            <a:endParaRPr/>
          </a:p>
          <a:p>
            <a:pPr lvl="2">
              <a:lnSpc>
                <a:spcPct val="100000"/>
              </a:lnSpc>
              <a:buFont typeface="Arial"/>
              <a:buChar char="•"/>
            </a:pPr>
            <a:r>
              <a:rPr lang="en-US" sz="2400" strike="noStrike">
                <a:solidFill>
                  <a:srgbClr val="000000"/>
                </a:solidFill>
                <a:latin typeface="Calibri"/>
              </a:rPr>
              <a:t>Third level</a:t>
            </a:r>
            <a:endParaRPr/>
          </a:p>
          <a:p>
            <a:pPr lvl="3">
              <a:lnSpc>
                <a:spcPct val="100000"/>
              </a:lnSpc>
              <a:buFont typeface="Arial"/>
              <a:buChar char="–"/>
            </a:pPr>
            <a:r>
              <a:rPr lang="en-US" sz="2000" strike="noStrike">
                <a:solidFill>
                  <a:srgbClr val="000000"/>
                </a:solidFill>
                <a:latin typeface="Calibri"/>
              </a:rPr>
              <a:t>Fourth level</a:t>
            </a:r>
            <a:endParaRPr/>
          </a:p>
          <a:p>
            <a:pPr lvl="4">
              <a:lnSpc>
                <a:spcPct val="100000"/>
              </a:lnSpc>
              <a:buFont typeface="Arial"/>
              <a:buChar char="»"/>
            </a:pPr>
            <a:r>
              <a:rPr lang="en-US" sz="2000" strike="noStrike">
                <a:solidFill>
                  <a:srgbClr val="000000"/>
                </a:solidFill>
                <a:latin typeface="Calibri"/>
              </a:rPr>
              <a:t>Fifth level</a:t>
            </a:r>
            <a:endParaRPr/>
          </a:p>
        </p:txBody>
      </p:sp>
      <p:sp>
        <p:nvSpPr>
          <p:cNvPr id="42" name="PlaceHolder 3"/>
          <p:cNvSpPr>
            <a:spLocks noGrp="1"/>
          </p:cNvSpPr>
          <p:nvPr>
            <p:ph type="dt"/>
          </p:nvPr>
        </p:nvSpPr>
        <p:spPr>
          <a:xfrm>
            <a:off x="457200" y="6356520"/>
            <a:ext cx="2133360" cy="364680"/>
          </a:xfrm>
          <a:prstGeom prst="rect">
            <a:avLst/>
          </a:prstGeom>
        </p:spPr>
        <p:txBody>
          <a:bodyPr anchor="ctr"/>
          <a:p>
            <a:pPr>
              <a:lnSpc>
                <a:spcPct val="100000"/>
              </a:lnSpc>
            </a:pPr>
            <a:r>
              <a:rPr lang="en-US" sz="1200" strike="noStrike">
                <a:solidFill>
                  <a:srgbClr val="8b8b8b"/>
                </a:solidFill>
                <a:latin typeface="Calibri"/>
              </a:rPr>
              <a:t>12/17/15</a:t>
            </a:r>
            <a:endParaRPr/>
          </a:p>
        </p:txBody>
      </p:sp>
      <p:sp>
        <p:nvSpPr>
          <p:cNvPr id="43" name="PlaceHolder 4"/>
          <p:cNvSpPr>
            <a:spLocks noGrp="1"/>
          </p:cNvSpPr>
          <p:nvPr>
            <p:ph type="ftr"/>
          </p:nvPr>
        </p:nvSpPr>
        <p:spPr>
          <a:xfrm>
            <a:off x="3124080" y="6356520"/>
            <a:ext cx="2895120" cy="364680"/>
          </a:xfrm>
          <a:prstGeom prst="rect">
            <a:avLst/>
          </a:prstGeom>
        </p:spPr>
        <p:txBody>
          <a:bodyPr anchor="ctr"/>
          <a:p>
            <a:endParaRPr/>
          </a:p>
        </p:txBody>
      </p:sp>
      <p:sp>
        <p:nvSpPr>
          <p:cNvPr id="44" name="PlaceHolder 5"/>
          <p:cNvSpPr>
            <a:spLocks noGrp="1"/>
          </p:cNvSpPr>
          <p:nvPr>
            <p:ph type="sldNum"/>
          </p:nvPr>
        </p:nvSpPr>
        <p:spPr>
          <a:xfrm>
            <a:off x="6553080" y="6356520"/>
            <a:ext cx="2133360" cy="364680"/>
          </a:xfrm>
          <a:prstGeom prst="rect">
            <a:avLst/>
          </a:prstGeom>
        </p:spPr>
        <p:txBody>
          <a:bodyPr anchor="ctr"/>
          <a:p>
            <a:pPr algn="r">
              <a:lnSpc>
                <a:spcPct val="100000"/>
              </a:lnSpc>
            </a:pPr>
            <a:fld id="{CF1812B8-4B52-43D3-820E-643A6255FDE2}" type="slidenum">
              <a:rPr lang="en-US" sz="1200" strike="noStrike">
                <a:solidFill>
                  <a:srgbClr val="8b8b8b"/>
                </a:solidFill>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2.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4714920" y="5014800"/>
            <a:ext cx="4091760" cy="1254600"/>
          </a:xfrm>
          <a:prstGeom prst="rect">
            <a:avLst/>
          </a:prstGeom>
          <a:noFill/>
          <a:ln>
            <a:noFill/>
          </a:ln>
        </p:spPr>
        <p:txBody>
          <a:bodyPr/>
          <a:p>
            <a:pPr>
              <a:lnSpc>
                <a:spcPct val="100000"/>
              </a:lnSpc>
            </a:pPr>
            <a:r>
              <a:rPr b="1" lang="en-US" sz="2400" strike="noStrike">
                <a:solidFill>
                  <a:srgbClr val="10243e"/>
                </a:solidFill>
                <a:latin typeface="Helvetica Neue"/>
                <a:ea typeface="Helvetica Neue"/>
              </a:rPr>
              <a:t>Yabebal Fantaye</a:t>
            </a:r>
            <a:r>
              <a:rPr b="1" lang="en-US" sz="2400" strike="noStrike">
                <a:solidFill>
                  <a:srgbClr val="10243e"/>
                </a:solidFill>
                <a:latin typeface="Helvetica Neue"/>
                <a:ea typeface="Helvetica Neue"/>
              </a:rPr>
              <a:t>
</a:t>
            </a:r>
            <a:r>
              <a:rPr i="1" lang="en-US" sz="2400" strike="noStrike">
                <a:solidFill>
                  <a:srgbClr val="10243e"/>
                </a:solidFill>
                <a:latin typeface="Helvetica Neue"/>
                <a:ea typeface="Helvetica Neue"/>
              </a:rPr>
              <a:t>Bruce Bassett</a:t>
            </a:r>
            <a:r>
              <a:rPr i="1" lang="en-US" sz="2400" strike="noStrike">
                <a:solidFill>
                  <a:srgbClr val="10243e"/>
                </a:solidFill>
                <a:latin typeface="Helvetica Neue"/>
                <a:ea typeface="Helvetica Neue"/>
              </a:rPr>
              <a:t>
</a:t>
            </a:r>
            <a:r>
              <a:rPr i="1" lang="en-US" sz="2400" strike="noStrike">
                <a:solidFill>
                  <a:srgbClr val="10243e"/>
                </a:solidFill>
                <a:latin typeface="Helvetica Neue"/>
                <a:ea typeface="Helvetica Neue"/>
              </a:rPr>
              <a:t>Pierre-Yves Lablanche</a:t>
            </a:r>
            <a:endParaRPr/>
          </a:p>
        </p:txBody>
      </p:sp>
      <p:sp>
        <p:nvSpPr>
          <p:cNvPr id="85" name="CustomShape 2"/>
          <p:cNvSpPr/>
          <p:nvPr/>
        </p:nvSpPr>
        <p:spPr>
          <a:xfrm>
            <a:off x="442080" y="1677240"/>
            <a:ext cx="8364240" cy="959760"/>
          </a:xfrm>
          <a:prstGeom prst="rect">
            <a:avLst/>
          </a:prstGeom>
          <a:noFill/>
          <a:ln>
            <a:noFill/>
          </a:ln>
        </p:spPr>
        <p:style>
          <a:lnRef idx="0"/>
          <a:fillRef idx="0"/>
          <a:effectRef idx="0"/>
          <a:fontRef idx="minor"/>
        </p:style>
        <p:txBody>
          <a:bodyPr/>
          <a:p>
            <a:pPr algn="ctr">
              <a:lnSpc>
                <a:spcPct val="100000"/>
              </a:lnSpc>
            </a:pPr>
            <a:r>
              <a:rPr lang="en-US" sz="4000" strike="noStrike">
                <a:solidFill>
                  <a:srgbClr val="800000"/>
                </a:solidFill>
                <a:latin typeface="Helvetica Neue UltraLight"/>
                <a:ea typeface="Helvetica Neue"/>
              </a:rPr>
              <a:t>INTRODUCTION to BIG </a:t>
            </a:r>
            <a:endParaRPr/>
          </a:p>
          <a:p>
            <a:pPr algn="ctr">
              <a:lnSpc>
                <a:spcPct val="100000"/>
              </a:lnSpc>
            </a:pPr>
            <a:r>
              <a:rPr lang="en-US" sz="4000" strike="sngStrike">
                <a:solidFill>
                  <a:srgbClr val="800000"/>
                </a:solidFill>
                <a:latin typeface="Helvetica Neue UltraLight"/>
                <a:ea typeface="Helvetica Neue"/>
              </a:rPr>
              <a:t>BAND</a:t>
            </a:r>
            <a:endParaRPr/>
          </a:p>
          <a:p>
            <a:pPr algn="ctr">
              <a:lnSpc>
                <a:spcPct val="100000"/>
              </a:lnSpc>
            </a:pPr>
            <a:r>
              <a:rPr lang="en-US" sz="4000" strike="sngStrike">
                <a:solidFill>
                  <a:srgbClr val="800000"/>
                </a:solidFill>
                <a:latin typeface="Helvetica Neue UltraLight"/>
                <a:ea typeface="Helvetica Neue"/>
              </a:rPr>
              <a:t>BANG</a:t>
            </a:r>
            <a:endParaRPr/>
          </a:p>
          <a:p>
            <a:pPr algn="ctr">
              <a:lnSpc>
                <a:spcPct val="100000"/>
              </a:lnSpc>
            </a:pPr>
            <a:r>
              <a:rPr lang="en-US" sz="4000" strike="noStrike">
                <a:solidFill>
                  <a:srgbClr val="800000"/>
                </a:solidFill>
                <a:latin typeface="Helvetica Neue UltraLight"/>
                <a:ea typeface="Helvetica Neue"/>
              </a:rPr>
              <a:t>DATA </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 name="TextShape 1"/>
          <p:cNvSpPr txBox="1"/>
          <p:nvPr/>
        </p:nvSpPr>
        <p:spPr>
          <a:xfrm>
            <a:off x="457200" y="274680"/>
            <a:ext cx="8229240" cy="1142640"/>
          </a:xfrm>
          <a:prstGeom prst="rect">
            <a:avLst/>
          </a:prstGeom>
          <a:noFill/>
          <a:ln>
            <a:noFill/>
          </a:ln>
        </p:spPr>
        <p:txBody>
          <a:bodyPr anchor="ctr"/>
          <a:p>
            <a:endParaRPr/>
          </a:p>
        </p:txBody>
      </p:sp>
      <p:pic>
        <p:nvPicPr>
          <p:cNvPr id="112" name="Picture 3" descr=""/>
          <p:cNvPicPr/>
          <p:nvPr/>
        </p:nvPicPr>
        <p:blipFill>
          <a:blip r:embed="rId1"/>
          <a:srcRect l="0" t="0" r="0" b="-15965"/>
          <a:stretch/>
        </p:blipFill>
        <p:spPr>
          <a:xfrm>
            <a:off x="300240" y="698040"/>
            <a:ext cx="14432040" cy="5110200"/>
          </a:xfrm>
          <a:prstGeom prst="rect">
            <a:avLst/>
          </a:prstGeom>
          <a:ln>
            <a:noFill/>
          </a:ln>
        </p:spPr>
      </p:pic>
      <p:sp>
        <p:nvSpPr>
          <p:cNvPr id="113" name="CustomShape 2"/>
          <p:cNvSpPr/>
          <p:nvPr/>
        </p:nvSpPr>
        <p:spPr>
          <a:xfrm>
            <a:off x="685080" y="6278760"/>
            <a:ext cx="55908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IBM</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TextShape 1"/>
          <p:cNvSpPr txBox="1"/>
          <p:nvPr/>
        </p:nvSpPr>
        <p:spPr>
          <a:xfrm>
            <a:off x="457200" y="274680"/>
            <a:ext cx="8229240" cy="1142640"/>
          </a:xfrm>
          <a:prstGeom prst="rect">
            <a:avLst/>
          </a:prstGeom>
          <a:noFill/>
          <a:ln>
            <a:noFill/>
          </a:ln>
        </p:spPr>
        <p:txBody>
          <a:bodyPr anchor="ctr"/>
          <a:p>
            <a:endParaRPr/>
          </a:p>
        </p:txBody>
      </p:sp>
      <p:pic>
        <p:nvPicPr>
          <p:cNvPr id="115" name="Content Placeholder 3" descr=""/>
          <p:cNvPicPr/>
          <p:nvPr/>
        </p:nvPicPr>
        <p:blipFill>
          <a:blip r:embed="rId1"/>
          <a:srcRect l="86" t="0" r="-1657" b="0"/>
          <a:stretch/>
        </p:blipFill>
        <p:spPr>
          <a:xfrm>
            <a:off x="457200" y="274680"/>
            <a:ext cx="8393040" cy="619740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TextShape 1"/>
          <p:cNvSpPr txBox="1"/>
          <p:nvPr/>
        </p:nvSpPr>
        <p:spPr>
          <a:xfrm>
            <a:off x="457200" y="274680"/>
            <a:ext cx="8229240" cy="1142640"/>
          </a:xfrm>
          <a:prstGeom prst="rect">
            <a:avLst/>
          </a:prstGeom>
          <a:noFill/>
          <a:ln>
            <a:noFill/>
          </a:ln>
        </p:spPr>
        <p:txBody>
          <a:bodyPr anchor="ctr"/>
          <a:p>
            <a:endParaRPr/>
          </a:p>
        </p:txBody>
      </p:sp>
      <p:pic>
        <p:nvPicPr>
          <p:cNvPr id="117" name="Content Placeholder 3" descr=""/>
          <p:cNvPicPr/>
          <p:nvPr/>
        </p:nvPicPr>
        <p:blipFill>
          <a:blip r:embed="rId1"/>
          <a:srcRect l="0" t="1245" r="0" b="1245"/>
          <a:stretch/>
        </p:blipFill>
        <p:spPr>
          <a:xfrm>
            <a:off x="0" y="1097280"/>
            <a:ext cx="9143640" cy="502848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 name="TextShape 1"/>
          <p:cNvSpPr txBox="1"/>
          <p:nvPr/>
        </p:nvSpPr>
        <p:spPr>
          <a:xfrm>
            <a:off x="5038560" y="6297120"/>
            <a:ext cx="3921480" cy="413280"/>
          </a:xfrm>
          <a:prstGeom prst="rect">
            <a:avLst/>
          </a:prstGeom>
          <a:noFill/>
          <a:ln>
            <a:noFill/>
          </a:ln>
        </p:spPr>
        <p:txBody>
          <a:bodyPr/>
          <a:p>
            <a:pPr algn="ctr">
              <a:lnSpc>
                <a:spcPct val="100000"/>
              </a:lnSpc>
            </a:pPr>
            <a:r>
              <a:rPr b="1" lang="en-US" sz="2400" strike="noStrike">
                <a:solidFill>
                  <a:srgbClr val="000000"/>
                </a:solidFill>
                <a:latin typeface="Helvetica Neue UltraLight"/>
              </a:rPr>
              <a:t>SKA |</a:t>
            </a:r>
            <a:r>
              <a:rPr lang="en-US" sz="2400" strike="noStrike">
                <a:solidFill>
                  <a:srgbClr val="000000"/>
                </a:solidFill>
                <a:latin typeface="Helvetica Neue UltraLight"/>
              </a:rPr>
              <a:t> AFRICAN REVOLUTION</a:t>
            </a:r>
            <a:endParaRPr/>
          </a:p>
        </p:txBody>
      </p:sp>
      <p:sp>
        <p:nvSpPr>
          <p:cNvPr id="119" name="CustomShape 2"/>
          <p:cNvSpPr/>
          <p:nvPr/>
        </p:nvSpPr>
        <p:spPr>
          <a:xfrm>
            <a:off x="311760" y="0"/>
            <a:ext cx="8520120" cy="1121760"/>
          </a:xfrm>
          <a:prstGeom prst="rect">
            <a:avLst/>
          </a:prstGeom>
          <a:noFill/>
          <a:ln>
            <a:noFill/>
          </a:ln>
        </p:spPr>
        <p:style>
          <a:lnRef idx="0"/>
          <a:fillRef idx="0"/>
          <a:effectRef idx="0"/>
          <a:fontRef idx="minor"/>
        </p:style>
      </p:sp>
      <p:pic>
        <p:nvPicPr>
          <p:cNvPr id="120" name="Picture 8" descr=""/>
          <p:cNvPicPr/>
          <p:nvPr/>
        </p:nvPicPr>
        <p:blipFill>
          <a:blip r:embed="rId1"/>
          <a:srcRect l="0" t="25460" r="0" b="6662"/>
          <a:stretch/>
        </p:blipFill>
        <p:spPr>
          <a:xfrm>
            <a:off x="952920" y="3876480"/>
            <a:ext cx="7055280" cy="1892160"/>
          </a:xfrm>
          <a:prstGeom prst="rect">
            <a:avLst/>
          </a:prstGeom>
          <a:ln>
            <a:noFill/>
          </a:ln>
        </p:spPr>
      </p:pic>
      <p:pic>
        <p:nvPicPr>
          <p:cNvPr id="121" name="Picture 10" descr=""/>
          <p:cNvPicPr/>
          <p:nvPr/>
        </p:nvPicPr>
        <p:blipFill>
          <a:blip r:embed="rId2"/>
          <a:stretch/>
        </p:blipFill>
        <p:spPr>
          <a:xfrm>
            <a:off x="3620880" y="1321560"/>
            <a:ext cx="4178160" cy="2972880"/>
          </a:xfrm>
          <a:prstGeom prst="rect">
            <a:avLst/>
          </a:prstGeom>
          <a:ln>
            <a:noFill/>
          </a:ln>
          <a:effectLst>
            <a:outerShdw blurRad="279400" dir="1860000" dist="76200">
              <a:srgbClr val="000000">
                <a:alpha val="82000"/>
              </a:srgbClr>
            </a:outerShdw>
          </a:effectLst>
        </p:spPr>
      </p:pic>
      <p:pic>
        <p:nvPicPr>
          <p:cNvPr id="122" name="Picture 11" descr=""/>
          <p:cNvPicPr/>
          <p:nvPr/>
        </p:nvPicPr>
        <p:blipFill>
          <a:blip r:embed="rId3"/>
          <a:stretch/>
        </p:blipFill>
        <p:spPr>
          <a:xfrm>
            <a:off x="1446840" y="1341000"/>
            <a:ext cx="2244240" cy="2933640"/>
          </a:xfrm>
          <a:prstGeom prst="rect">
            <a:avLst/>
          </a:prstGeom>
          <a:ln>
            <a:noFill/>
          </a:ln>
          <a:effectLst>
            <a:outerShdw blurRad="292100" dir="8760000" dist="38100">
              <a:srgbClr val="000000">
                <a:alpha val="55000"/>
              </a:srgbClr>
            </a:outerShdw>
          </a:effectLst>
        </p:spPr>
      </p:pic>
      <p:sp>
        <p:nvSpPr>
          <p:cNvPr id="123" name="CustomShape 3"/>
          <p:cNvSpPr/>
          <p:nvPr/>
        </p:nvSpPr>
        <p:spPr>
          <a:xfrm>
            <a:off x="2487240" y="449280"/>
            <a:ext cx="4166640" cy="11869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400" strike="noStrike">
                <a:solidFill>
                  <a:srgbClr val="9c1815"/>
                </a:solidFill>
                <a:latin typeface="Helvetica Neue UltraLight"/>
              </a:rPr>
              <a:t>1 EXABYTE </a:t>
            </a:r>
            <a:r>
              <a:rPr lang="en-US" sz="2400" strike="noStrike">
                <a:solidFill>
                  <a:srgbClr val="000000"/>
                </a:solidFill>
                <a:latin typeface="Helvetica Neue UltraLight"/>
              </a:rPr>
              <a:t>PER DAY</a:t>
            </a:r>
            <a:endParaRPr/>
          </a:p>
          <a:p>
            <a:pPr algn="ctr">
              <a:lnSpc>
                <a:spcPct val="100000"/>
              </a:lnSpc>
            </a:pPr>
            <a:r>
              <a:rPr lang="en-US" sz="2400" strike="noStrike">
                <a:solidFill>
                  <a:srgbClr val="000000"/>
                </a:solidFill>
                <a:latin typeface="Helvetica Neue UltraLight"/>
                <a:ea typeface="Helvetica Neue"/>
              </a:rPr>
              <a:t>1,000,000,000,000,000,000</a:t>
            </a:r>
            <a:endParaRPr/>
          </a:p>
        </p:txBody>
      </p:sp>
      <p:sp>
        <p:nvSpPr>
          <p:cNvPr id="124" name="CustomShape 4"/>
          <p:cNvSpPr/>
          <p:nvPr/>
        </p:nvSpPr>
        <p:spPr>
          <a:xfrm>
            <a:off x="2281680" y="6297120"/>
            <a:ext cx="6678360" cy="7200"/>
          </a:xfrm>
          <a:prstGeom prst="straightConnector1">
            <a:avLst/>
          </a:prstGeom>
          <a:noFill/>
          <a:ln w="9360">
            <a:solidFill>
              <a:srgbClr val="000000"/>
            </a:solidFill>
            <a:round/>
          </a:ln>
        </p:spPr>
        <p:style>
          <a:lnRef idx="0"/>
          <a:fillRef idx="0"/>
          <a:effectRef idx="0"/>
          <a:fontRef idx="minor"/>
        </p:style>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TextShape 1"/>
          <p:cNvSpPr txBox="1"/>
          <p:nvPr/>
        </p:nvSpPr>
        <p:spPr>
          <a:xfrm>
            <a:off x="457200" y="274680"/>
            <a:ext cx="8229240" cy="1142640"/>
          </a:xfrm>
          <a:prstGeom prst="rect">
            <a:avLst/>
          </a:prstGeom>
          <a:noFill/>
          <a:ln>
            <a:noFill/>
          </a:ln>
        </p:spPr>
        <p:txBody>
          <a:bodyPr anchor="ctr"/>
          <a:p>
            <a:endParaRPr/>
          </a:p>
        </p:txBody>
      </p:sp>
      <p:sp>
        <p:nvSpPr>
          <p:cNvPr id="126" name="TextShape 2"/>
          <p:cNvSpPr txBox="1"/>
          <p:nvPr/>
        </p:nvSpPr>
        <p:spPr>
          <a:xfrm>
            <a:off x="457200" y="1600200"/>
            <a:ext cx="8229240" cy="4525560"/>
          </a:xfrm>
          <a:prstGeom prst="rect">
            <a:avLst/>
          </a:prstGeom>
          <a:noFill/>
          <a:ln>
            <a:noFill/>
          </a:ln>
        </p:spPr>
        <p:txBody>
          <a:bodyPr/>
          <a:p>
            <a:endParaRPr/>
          </a:p>
        </p:txBody>
      </p:sp>
      <p:pic>
        <p:nvPicPr>
          <p:cNvPr id="127" name="Picture 3" descr=""/>
          <p:cNvPicPr/>
          <p:nvPr/>
        </p:nvPicPr>
        <p:blipFill>
          <a:blip r:embed="rId1"/>
          <a:srcRect l="0" t="-16402" r="0" b="0"/>
          <a:stretch/>
        </p:blipFill>
        <p:spPr>
          <a:xfrm>
            <a:off x="457200" y="970920"/>
            <a:ext cx="14432040" cy="5155200"/>
          </a:xfrm>
          <a:prstGeom prst="rect">
            <a:avLst/>
          </a:prstGeom>
          <a:ln>
            <a:noFill/>
          </a:ln>
        </p:spPr>
      </p:pic>
      <p:sp>
        <p:nvSpPr>
          <p:cNvPr id="128" name="CustomShape 3"/>
          <p:cNvSpPr/>
          <p:nvPr/>
        </p:nvSpPr>
        <p:spPr>
          <a:xfrm>
            <a:off x="685080" y="6278760"/>
            <a:ext cx="55908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IBM</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9" name="Content Placeholder 3" descr=""/>
          <p:cNvPicPr/>
          <p:nvPr/>
        </p:nvPicPr>
        <p:blipFill>
          <a:blip r:embed="rId1"/>
          <a:srcRect l="76" t="0" r="-324" b="0"/>
          <a:stretch/>
        </p:blipFill>
        <p:spPr>
          <a:xfrm>
            <a:off x="2736000" y="657000"/>
            <a:ext cx="3723120" cy="5008320"/>
          </a:xfrm>
          <a:prstGeom prst="rect">
            <a:avLst/>
          </a:prstGeom>
          <a:ln>
            <a:noFill/>
          </a:ln>
        </p:spPr>
      </p:pic>
      <p:sp>
        <p:nvSpPr>
          <p:cNvPr id="130" name="CustomShape 1"/>
          <p:cNvSpPr/>
          <p:nvPr/>
        </p:nvSpPr>
        <p:spPr>
          <a:xfrm>
            <a:off x="2239560" y="6406200"/>
            <a:ext cx="2489760" cy="272880"/>
          </a:xfrm>
          <a:prstGeom prst="rect">
            <a:avLst/>
          </a:prstGeom>
          <a:noFill/>
          <a:ln>
            <a:noFill/>
          </a:ln>
        </p:spPr>
        <p:style>
          <a:lnRef idx="0"/>
          <a:fillRef idx="0"/>
          <a:effectRef idx="0"/>
          <a:fontRef idx="minor"/>
        </p:style>
        <p:txBody>
          <a:bodyPr wrap="none" lIns="90000" rIns="90000" tIns="45000" bIns="45000"/>
          <a:p>
            <a:pPr>
              <a:lnSpc>
                <a:spcPct val="100000"/>
              </a:lnSpc>
            </a:pPr>
            <a:r>
              <a:rPr lang="en-US" sz="1200" strike="noStrike">
                <a:solidFill>
                  <a:srgbClr val="000000"/>
                </a:solidFill>
                <a:latin typeface="Helvetica Neue"/>
              </a:rPr>
              <a:t>Ericsson ConsumerLab (2013</a:t>
            </a:r>
            <a:r>
              <a:rPr lang="en-US" sz="1200" strike="noStrike">
                <a:solidFill>
                  <a:srgbClr val="000000"/>
                </a:solidFill>
                <a:latin typeface="Calibri"/>
              </a:rPr>
              <a:t>) </a:t>
            </a:r>
            <a:endParaRPr/>
          </a:p>
        </p:txBody>
      </p:sp>
      <p:sp>
        <p:nvSpPr>
          <p:cNvPr id="131" name="CustomShape 2"/>
          <p:cNvSpPr/>
          <p:nvPr/>
        </p:nvSpPr>
        <p:spPr>
          <a:xfrm>
            <a:off x="6164640" y="6304680"/>
            <a:ext cx="2795400" cy="413280"/>
          </a:xfrm>
          <a:prstGeom prst="rect">
            <a:avLst/>
          </a:prstGeom>
          <a:noFill/>
          <a:ln>
            <a:noFill/>
          </a:ln>
        </p:spPr>
        <p:style>
          <a:lnRef idx="0"/>
          <a:fillRef idx="0"/>
          <a:effectRef idx="0"/>
          <a:fontRef idx="minor"/>
        </p:style>
        <p:txBody>
          <a:bodyPr/>
          <a:p>
            <a:pPr>
              <a:lnSpc>
                <a:spcPct val="100000"/>
              </a:lnSpc>
            </a:pPr>
            <a:r>
              <a:rPr lang="en-US" sz="2400" strike="noStrike">
                <a:solidFill>
                  <a:srgbClr val="000000"/>
                </a:solidFill>
                <a:latin typeface="Helvetica Neue UltraLight"/>
                <a:ea typeface="Arial"/>
              </a:rPr>
              <a:t>FUTURE OF AFRICA</a:t>
            </a:r>
            <a:endParaRPr/>
          </a:p>
        </p:txBody>
      </p:sp>
      <p:sp>
        <p:nvSpPr>
          <p:cNvPr id="132" name="CustomShape 3"/>
          <p:cNvSpPr/>
          <p:nvPr/>
        </p:nvSpPr>
        <p:spPr>
          <a:xfrm>
            <a:off x="56520" y="5964480"/>
            <a:ext cx="3046320" cy="801360"/>
          </a:xfrm>
          <a:prstGeom prst="rect">
            <a:avLst/>
          </a:prstGeom>
          <a:noFill/>
          <a:ln>
            <a:noFill/>
          </a:ln>
        </p:spPr>
        <p:style>
          <a:lnRef idx="0"/>
          <a:fillRef idx="0"/>
          <a:effectRef idx="0"/>
          <a:fontRef idx="minor"/>
        </p:style>
        <p:txBody>
          <a:bodyPr/>
          <a:p>
            <a:pPr>
              <a:lnSpc>
                <a:spcPct val="100000"/>
              </a:lnSpc>
            </a:pPr>
            <a:r>
              <a:rPr b="1" lang="en-US" sz="4400" strike="noStrike">
                <a:solidFill>
                  <a:srgbClr val="c4bd97"/>
                </a:solidFill>
                <a:latin typeface="Helvetica Neue"/>
                <a:ea typeface="Helvetica Neue"/>
              </a:rPr>
              <a:t>WHY?</a:t>
            </a:r>
            <a:endParaRPr/>
          </a:p>
        </p:txBody>
      </p:sp>
      <p:sp>
        <p:nvSpPr>
          <p:cNvPr id="133" name="CustomShape 4"/>
          <p:cNvSpPr/>
          <p:nvPr/>
        </p:nvSpPr>
        <p:spPr>
          <a:xfrm>
            <a:off x="0" y="5990760"/>
            <a:ext cx="2351520" cy="801360"/>
          </a:xfrm>
          <a:prstGeom prst="rect">
            <a:avLst/>
          </a:prstGeom>
          <a:noFill/>
          <a:ln>
            <a:noFill/>
          </a:ln>
        </p:spPr>
        <p:style>
          <a:lnRef idx="0"/>
          <a:fillRef idx="0"/>
          <a:effectRef idx="0"/>
          <a:fontRef idx="minor"/>
        </p:style>
        <p:txBody>
          <a:bodyPr/>
          <a:p>
            <a:pPr>
              <a:lnSpc>
                <a:spcPct val="100000"/>
              </a:lnSpc>
            </a:pPr>
            <a:r>
              <a:rPr b="1" lang="en-US" sz="4400" strike="noStrike">
                <a:solidFill>
                  <a:srgbClr val="ffffff"/>
                </a:solidFill>
                <a:latin typeface="Helvetica Neue"/>
                <a:ea typeface="Helvetica Neue"/>
              </a:rPr>
              <a:t>WHY?</a:t>
            </a:r>
            <a:endParaRPr/>
          </a:p>
          <a:p>
            <a:pPr>
              <a:lnSpc>
                <a:spcPct val="100000"/>
              </a:lnSpc>
            </a:pPr>
            <a:endParaRPr/>
          </a:p>
        </p:txBody>
      </p:sp>
      <p:sp>
        <p:nvSpPr>
          <p:cNvPr id="134" name="CustomShape 5"/>
          <p:cNvSpPr/>
          <p:nvPr/>
        </p:nvSpPr>
        <p:spPr>
          <a:xfrm>
            <a:off x="1975680" y="6285960"/>
            <a:ext cx="6984360" cy="18360"/>
          </a:xfrm>
          <a:prstGeom prst="straightConnector1">
            <a:avLst/>
          </a:prstGeom>
          <a:noFill/>
          <a:ln w="9360">
            <a:solidFill>
              <a:srgbClr val="000000"/>
            </a:solidFill>
            <a:round/>
          </a:ln>
        </p:spPr>
        <p:style>
          <a:lnRef idx="0"/>
          <a:fillRef idx="0"/>
          <a:effectRef idx="0"/>
          <a:fontRef idx="minor"/>
        </p:style>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TextShape 1"/>
          <p:cNvSpPr txBox="1"/>
          <p:nvPr/>
        </p:nvSpPr>
        <p:spPr>
          <a:xfrm>
            <a:off x="457200" y="274680"/>
            <a:ext cx="8229240" cy="1142640"/>
          </a:xfrm>
          <a:prstGeom prst="rect">
            <a:avLst/>
          </a:prstGeom>
          <a:noFill/>
          <a:ln>
            <a:noFill/>
          </a:ln>
        </p:spPr>
        <p:txBody>
          <a:bodyPr anchor="ctr"/>
          <a:p>
            <a:endParaRPr/>
          </a:p>
        </p:txBody>
      </p:sp>
      <p:pic>
        <p:nvPicPr>
          <p:cNvPr id="136" name="Content Placeholder 3" descr=""/>
          <p:cNvPicPr/>
          <p:nvPr/>
        </p:nvPicPr>
        <p:blipFill>
          <a:blip r:embed="rId1"/>
          <a:srcRect l="0" t="-1310" r="0" b="533"/>
          <a:stretch/>
        </p:blipFill>
        <p:spPr>
          <a:xfrm>
            <a:off x="173880" y="1417680"/>
            <a:ext cx="8802360" cy="451836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 name="TextShape 1"/>
          <p:cNvSpPr txBox="1"/>
          <p:nvPr/>
        </p:nvSpPr>
        <p:spPr>
          <a:xfrm>
            <a:off x="457200" y="274680"/>
            <a:ext cx="8229240" cy="1142640"/>
          </a:xfrm>
          <a:prstGeom prst="rect">
            <a:avLst/>
          </a:prstGeom>
          <a:noFill/>
          <a:ln>
            <a:noFill/>
          </a:ln>
        </p:spPr>
        <p:txBody>
          <a:bodyPr anchor="ctr"/>
          <a:p>
            <a:endParaRPr/>
          </a:p>
        </p:txBody>
      </p:sp>
      <p:pic>
        <p:nvPicPr>
          <p:cNvPr id="138" name="Picture 3" descr=""/>
          <p:cNvPicPr/>
          <p:nvPr/>
        </p:nvPicPr>
        <p:blipFill>
          <a:blip r:embed="rId1"/>
          <a:srcRect l="800" t="0" r="0" b="-16425"/>
          <a:stretch/>
        </p:blipFill>
        <p:spPr>
          <a:xfrm>
            <a:off x="227880" y="674280"/>
            <a:ext cx="8458560" cy="5157360"/>
          </a:xfrm>
          <a:prstGeom prst="rect">
            <a:avLst/>
          </a:prstGeom>
          <a:ln>
            <a:noFill/>
          </a:ln>
        </p:spPr>
      </p:pic>
      <p:sp>
        <p:nvSpPr>
          <p:cNvPr id="139" name="CustomShape 2"/>
          <p:cNvSpPr/>
          <p:nvPr/>
        </p:nvSpPr>
        <p:spPr>
          <a:xfrm>
            <a:off x="685080" y="6278760"/>
            <a:ext cx="55908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IBM</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 name="TextShape 1"/>
          <p:cNvSpPr txBox="1"/>
          <p:nvPr/>
        </p:nvSpPr>
        <p:spPr>
          <a:xfrm>
            <a:off x="457200" y="274680"/>
            <a:ext cx="8229240" cy="1142640"/>
          </a:xfrm>
          <a:prstGeom prst="rect">
            <a:avLst/>
          </a:prstGeom>
          <a:noFill/>
          <a:ln>
            <a:noFill/>
          </a:ln>
        </p:spPr>
        <p:txBody>
          <a:bodyPr anchor="ctr"/>
          <a:p>
            <a:endParaRPr/>
          </a:p>
        </p:txBody>
      </p:sp>
      <p:sp>
        <p:nvSpPr>
          <p:cNvPr id="141" name="TextShape 2"/>
          <p:cNvSpPr txBox="1"/>
          <p:nvPr/>
        </p:nvSpPr>
        <p:spPr>
          <a:xfrm>
            <a:off x="457200" y="1600200"/>
            <a:ext cx="8229240" cy="4525560"/>
          </a:xfrm>
          <a:prstGeom prst="rect">
            <a:avLst/>
          </a:prstGeom>
          <a:noFill/>
          <a:ln>
            <a:noFill/>
          </a:ln>
        </p:spPr>
        <p:txBody>
          <a:bodyPr/>
          <a:p>
            <a:endParaRPr/>
          </a:p>
        </p:txBody>
      </p:sp>
      <p:pic>
        <p:nvPicPr>
          <p:cNvPr id="142" name="Picture 3" descr=""/>
          <p:cNvPicPr/>
          <p:nvPr/>
        </p:nvPicPr>
        <p:blipFill>
          <a:blip r:embed="rId1"/>
          <a:srcRect l="16432" t="-16402" r="0" b="0"/>
          <a:stretch/>
        </p:blipFill>
        <p:spPr>
          <a:xfrm>
            <a:off x="808200" y="535680"/>
            <a:ext cx="7175520" cy="596376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TextShape 1"/>
          <p:cNvSpPr txBox="1"/>
          <p:nvPr/>
        </p:nvSpPr>
        <p:spPr>
          <a:xfrm>
            <a:off x="457200" y="274680"/>
            <a:ext cx="8229240" cy="1142640"/>
          </a:xfrm>
          <a:prstGeom prst="rect">
            <a:avLst/>
          </a:prstGeom>
          <a:noFill/>
          <a:ln>
            <a:noFill/>
          </a:ln>
        </p:spPr>
        <p:txBody>
          <a:bodyPr anchor="ctr"/>
          <a:p>
            <a:endParaRPr/>
          </a:p>
        </p:txBody>
      </p:sp>
      <p:pic>
        <p:nvPicPr>
          <p:cNvPr id="144" name="Content Placeholder 3" descr=""/>
          <p:cNvPicPr/>
          <p:nvPr/>
        </p:nvPicPr>
        <p:blipFill>
          <a:blip r:embed="rId1"/>
          <a:srcRect l="0" t="1108" r="0" b="1108"/>
          <a:stretch/>
        </p:blipFill>
        <p:spPr>
          <a:xfrm>
            <a:off x="457200" y="1600200"/>
            <a:ext cx="8229240" cy="452556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6" name="Content Placeholder 4" descr=""/>
          <p:cNvPicPr/>
          <p:nvPr/>
        </p:nvPicPr>
        <p:blipFill>
          <a:blip r:embed="rId1"/>
          <a:srcRect l="-1787" t="0" r="-1994" b="0"/>
          <a:stretch/>
        </p:blipFill>
        <p:spPr>
          <a:xfrm>
            <a:off x="2625480" y="150480"/>
            <a:ext cx="6324840" cy="6582960"/>
          </a:xfrm>
          <a:prstGeom prst="rect">
            <a:avLst/>
          </a:prstGeom>
          <a:ln>
            <a:noFill/>
          </a:ln>
        </p:spPr>
      </p:pic>
      <p:sp>
        <p:nvSpPr>
          <p:cNvPr id="87" name="CustomShape 1"/>
          <p:cNvSpPr/>
          <p:nvPr/>
        </p:nvSpPr>
        <p:spPr>
          <a:xfrm>
            <a:off x="375120" y="259920"/>
            <a:ext cx="291240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trike="noStrike">
                <a:solidFill>
                  <a:srgbClr val="000000"/>
                </a:solidFill>
                <a:latin typeface="Calibri"/>
              </a:rPr>
              <a:t>BIG BAND: type</a:t>
            </a:r>
            <a:endParaRPr/>
          </a:p>
        </p:txBody>
      </p:sp>
      <p:sp>
        <p:nvSpPr>
          <p:cNvPr id="88" name="CustomShape 2"/>
          <p:cNvSpPr/>
          <p:nvPr/>
        </p:nvSpPr>
        <p:spPr>
          <a:xfrm>
            <a:off x="126720" y="4702320"/>
            <a:ext cx="2498400" cy="2010600"/>
          </a:xfrm>
          <a:prstGeom prst="rect">
            <a:avLst/>
          </a:prstGeom>
          <a:noFill/>
          <a:ln>
            <a:noFill/>
          </a:ln>
        </p:spPr>
        <p:style>
          <a:lnRef idx="0"/>
          <a:fillRef idx="0"/>
          <a:effectRef idx="0"/>
          <a:fontRef idx="minor"/>
        </p:style>
        <p:txBody>
          <a:bodyPr lIns="90000" rIns="90000" tIns="45000" bIns="45000"/>
          <a:p>
            <a:pPr>
              <a:lnSpc>
                <a:spcPct val="100000"/>
              </a:lnSpc>
            </a:pPr>
            <a:r>
              <a:rPr lang="en-US" strike="noStrike">
                <a:solidFill>
                  <a:srgbClr val="000000"/>
                </a:solidFill>
                <a:latin typeface="Calibri"/>
              </a:rPr>
              <a:t>associated with jazz and the Swing Era typically consisting of percussion, brass, and woodwind instruments totalling </a:t>
            </a:r>
            <a:r>
              <a:rPr b="1" lang="en-US" strike="noStrike">
                <a:solidFill>
                  <a:srgbClr val="000000"/>
                </a:solidFill>
                <a:latin typeface="Calibri"/>
              </a:rPr>
              <a:t>approximately 12 to 25 musicians</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Discussion</a:t>
            </a:r>
            <a:endParaRPr/>
          </a:p>
        </p:txBody>
      </p:sp>
      <p:sp>
        <p:nvSpPr>
          <p:cNvPr id="146" name="TextShape 2"/>
          <p:cNvSpPr txBox="1"/>
          <p:nvPr/>
        </p:nvSpPr>
        <p:spPr>
          <a:xfrm>
            <a:off x="457200" y="2581200"/>
            <a:ext cx="8229240" cy="1207800"/>
          </a:xfrm>
          <a:prstGeom prst="rect">
            <a:avLst/>
          </a:prstGeom>
          <a:noFill/>
          <a:ln>
            <a:noFill/>
          </a:ln>
        </p:spPr>
        <p:txBody>
          <a:bodyPr/>
          <a:p>
            <a:pPr algn="ctr">
              <a:lnSpc>
                <a:spcPct val="100000"/>
              </a:lnSpc>
            </a:pPr>
            <a:r>
              <a:rPr lang="en-US" sz="3200" strike="noStrike">
                <a:solidFill>
                  <a:srgbClr val="000000"/>
                </a:solidFill>
                <a:latin typeface="Calibri"/>
              </a:rPr>
              <a:t>What are the sources of Big Data in Africa?</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TextShape 1"/>
          <p:cNvSpPr txBox="1"/>
          <p:nvPr/>
        </p:nvSpPr>
        <p:spPr>
          <a:xfrm>
            <a:off x="457200" y="2649240"/>
            <a:ext cx="8229240" cy="1142640"/>
          </a:xfrm>
          <a:prstGeom prst="rect">
            <a:avLst/>
          </a:prstGeom>
          <a:noFill/>
          <a:ln>
            <a:noFill/>
          </a:ln>
        </p:spPr>
        <p:txBody>
          <a:bodyPr anchor="ctr"/>
          <a:p>
            <a:pPr algn="ctr">
              <a:lnSpc>
                <a:spcPct val="100000"/>
              </a:lnSpc>
            </a:pPr>
            <a:r>
              <a:rPr b="1" lang="en-US" sz="6600" strike="noStrike">
                <a:solidFill>
                  <a:srgbClr val="000000"/>
                </a:solidFill>
                <a:latin typeface="Calibri"/>
              </a:rPr>
              <a:t>BIG DATA </a:t>
            </a:r>
            <a:r>
              <a:rPr b="1" lang="en-US" sz="6600" strike="noStrike">
                <a:solidFill>
                  <a:srgbClr val="000000"/>
                </a:solidFill>
                <a:latin typeface="Calibri"/>
              </a:rPr>
              <a:t>
</a:t>
            </a:r>
            <a:r>
              <a:rPr b="1" lang="en-US" sz="6600" strike="noStrike">
                <a:solidFill>
                  <a:srgbClr val="000000"/>
                </a:solidFill>
                <a:latin typeface="Calibri"/>
              </a:rPr>
              <a:t>USE CASES</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8" name="TextShape 1"/>
          <p:cNvSpPr txBox="1"/>
          <p:nvPr/>
        </p:nvSpPr>
        <p:spPr>
          <a:xfrm>
            <a:off x="457200" y="274680"/>
            <a:ext cx="8229240" cy="1142640"/>
          </a:xfrm>
          <a:prstGeom prst="rect">
            <a:avLst/>
          </a:prstGeom>
          <a:noFill/>
          <a:ln>
            <a:noFill/>
          </a:ln>
        </p:spPr>
        <p:txBody>
          <a:bodyPr anchor="ctr"/>
          <a:p>
            <a:endParaRPr/>
          </a:p>
        </p:txBody>
      </p:sp>
      <p:pic>
        <p:nvPicPr>
          <p:cNvPr id="149" name="Content Placeholder 3" descr=""/>
          <p:cNvPicPr/>
          <p:nvPr/>
        </p:nvPicPr>
        <p:blipFill>
          <a:blip r:embed="rId1"/>
          <a:srcRect l="-18181" t="0" r="-18181" b="0"/>
          <a:stretch/>
        </p:blipFill>
        <p:spPr>
          <a:xfrm>
            <a:off x="457200" y="1241280"/>
            <a:ext cx="8229240" cy="452556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0"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Big Data use cases</a:t>
            </a:r>
            <a:endParaRPr/>
          </a:p>
        </p:txBody>
      </p:sp>
      <p:pic>
        <p:nvPicPr>
          <p:cNvPr id="151" name="Content Placeholder 3" descr=""/>
          <p:cNvPicPr/>
          <p:nvPr/>
        </p:nvPicPr>
        <p:blipFill>
          <a:blip r:embed="rId1"/>
          <a:srcRect l="541" t="0" r="1212" b="0"/>
          <a:stretch/>
        </p:blipFill>
        <p:spPr>
          <a:xfrm>
            <a:off x="1884600" y="1417680"/>
            <a:ext cx="5623560" cy="5305320"/>
          </a:xfrm>
          <a:prstGeom prst="rect">
            <a:avLst/>
          </a:prstGeom>
          <a:ln>
            <a:noFill/>
          </a:ln>
        </p:spPr>
      </p:pic>
      <p:sp>
        <p:nvSpPr>
          <p:cNvPr id="152" name="CustomShape 2"/>
          <p:cNvSpPr/>
          <p:nvPr/>
        </p:nvSpPr>
        <p:spPr>
          <a:xfrm>
            <a:off x="902880" y="6354000"/>
            <a:ext cx="55908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IBM</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Big Data Use Cases II</a:t>
            </a:r>
            <a:endParaRPr/>
          </a:p>
        </p:txBody>
      </p:sp>
      <p:sp>
        <p:nvSpPr>
          <p:cNvPr id="154" name="CustomShape 2"/>
          <p:cNvSpPr/>
          <p:nvPr/>
        </p:nvSpPr>
        <p:spPr>
          <a:xfrm>
            <a:off x="189720" y="1681560"/>
            <a:ext cx="4571640" cy="2284920"/>
          </a:xfrm>
          <a:prstGeom prst="rect">
            <a:avLst/>
          </a:prstGeom>
          <a:noFill/>
          <a:ln>
            <a:noFill/>
          </a:ln>
        </p:spPr>
        <p:style>
          <a:lnRef idx="0"/>
          <a:fillRef idx="0"/>
          <a:effectRef idx="0"/>
          <a:fontRef idx="minor"/>
        </p:style>
        <p:txBody>
          <a:bodyPr lIns="90000" rIns="90000" tIns="45000" bIns="45000"/>
          <a:p>
            <a:pPr algn="ctr">
              <a:lnSpc>
                <a:spcPct val="100000"/>
              </a:lnSpc>
            </a:pPr>
            <a:r>
              <a:rPr lang="en-US" strike="noStrike">
                <a:solidFill>
                  <a:srgbClr val="000000"/>
                </a:solidFill>
                <a:latin typeface="Calibri"/>
              </a:rPr>
              <a:t> </a:t>
            </a:r>
            <a:r>
              <a:rPr b="1" lang="en-US" strike="noStrike">
                <a:solidFill>
                  <a:srgbClr val="800000"/>
                </a:solidFill>
                <a:latin typeface="Calibri"/>
              </a:rPr>
              <a:t>Telecommunications Use Cases</a:t>
            </a:r>
            <a:endParaRPr/>
          </a:p>
          <a:p>
            <a:pPr algn="ctr">
              <a:lnSpc>
                <a:spcPct val="100000"/>
              </a:lnSpc>
            </a:pPr>
            <a:endParaRPr/>
          </a:p>
          <a:p>
            <a:pPr algn="ctr">
              <a:lnSpc>
                <a:spcPct val="100000"/>
              </a:lnSpc>
            </a:pPr>
            <a:r>
              <a:rPr lang="en-US" strike="noStrike">
                <a:solidFill>
                  <a:srgbClr val="000000"/>
                </a:solidFill>
                <a:latin typeface="Calibri"/>
              </a:rPr>
              <a:t>Revenue assurance and price optimization</a:t>
            </a:r>
            <a:endParaRPr/>
          </a:p>
          <a:p>
            <a:pPr algn="ctr">
              <a:lnSpc>
                <a:spcPct val="100000"/>
              </a:lnSpc>
            </a:pPr>
            <a:r>
              <a:rPr lang="en-US" strike="noStrike">
                <a:solidFill>
                  <a:srgbClr val="000000"/>
                </a:solidFill>
                <a:latin typeface="Calibri"/>
              </a:rPr>
              <a:t>Customer churn prevention</a:t>
            </a:r>
            <a:endParaRPr/>
          </a:p>
          <a:p>
            <a:pPr algn="ctr">
              <a:lnSpc>
                <a:spcPct val="100000"/>
              </a:lnSpc>
            </a:pPr>
            <a:r>
              <a:rPr lang="en-US" strike="noStrike">
                <a:solidFill>
                  <a:srgbClr val="000000"/>
                </a:solidFill>
                <a:latin typeface="Calibri"/>
              </a:rPr>
              <a:t>Campaign management and customer loyalty</a:t>
            </a:r>
            <a:endParaRPr/>
          </a:p>
          <a:p>
            <a:pPr algn="ctr">
              <a:lnSpc>
                <a:spcPct val="100000"/>
              </a:lnSpc>
            </a:pPr>
            <a:r>
              <a:rPr lang="en-US" strike="noStrike">
                <a:solidFill>
                  <a:srgbClr val="000000"/>
                </a:solidFill>
                <a:latin typeface="Calibri"/>
              </a:rPr>
              <a:t>Call Detail Record (CDR) analysis</a:t>
            </a:r>
            <a:endParaRPr/>
          </a:p>
          <a:p>
            <a:pPr algn="ctr">
              <a:lnSpc>
                <a:spcPct val="100000"/>
              </a:lnSpc>
            </a:pPr>
            <a:r>
              <a:rPr lang="en-US" strike="noStrike">
                <a:solidFill>
                  <a:srgbClr val="000000"/>
                </a:solidFill>
                <a:latin typeface="Calibri"/>
              </a:rPr>
              <a:t>Network performance and optimization</a:t>
            </a:r>
            <a:endParaRPr/>
          </a:p>
          <a:p>
            <a:pPr algn="ctr">
              <a:lnSpc>
                <a:spcPct val="100000"/>
              </a:lnSpc>
            </a:pPr>
            <a:r>
              <a:rPr lang="en-US" strike="noStrike">
                <a:solidFill>
                  <a:srgbClr val="000000"/>
                </a:solidFill>
                <a:latin typeface="Calibri"/>
              </a:rPr>
              <a:t>Mobile User Location analysis</a:t>
            </a:r>
            <a:endParaRPr/>
          </a:p>
        </p:txBody>
      </p:sp>
      <p:sp>
        <p:nvSpPr>
          <p:cNvPr id="155" name="CustomShape 3"/>
          <p:cNvSpPr/>
          <p:nvPr/>
        </p:nvSpPr>
        <p:spPr>
          <a:xfrm>
            <a:off x="5410440" y="1550520"/>
            <a:ext cx="3519000" cy="1736280"/>
          </a:xfrm>
          <a:prstGeom prst="rect">
            <a:avLst/>
          </a:prstGeom>
          <a:noFill/>
          <a:ln>
            <a:noFill/>
          </a:ln>
        </p:spPr>
        <p:style>
          <a:lnRef idx="0"/>
          <a:fillRef idx="0"/>
          <a:effectRef idx="0"/>
          <a:fontRef idx="minor"/>
        </p:style>
        <p:txBody>
          <a:bodyPr lIns="90000" rIns="90000" tIns="45000" bIns="45000"/>
          <a:p>
            <a:pPr algn="ctr">
              <a:lnSpc>
                <a:spcPct val="100000"/>
              </a:lnSpc>
            </a:pPr>
            <a:r>
              <a:rPr lang="en-US" strike="noStrike">
                <a:solidFill>
                  <a:srgbClr val="000000"/>
                </a:solidFill>
                <a:latin typeface="Calibri"/>
              </a:rPr>
              <a:t> </a:t>
            </a:r>
            <a:r>
              <a:rPr b="1" lang="en-US" strike="noStrike">
                <a:solidFill>
                  <a:srgbClr val="800000"/>
                </a:solidFill>
                <a:latin typeface="Calibri"/>
              </a:rPr>
              <a:t>Government Use Cases</a:t>
            </a:r>
            <a:endParaRPr/>
          </a:p>
          <a:p>
            <a:pPr algn="ctr">
              <a:lnSpc>
                <a:spcPct val="100000"/>
              </a:lnSpc>
            </a:pPr>
            <a:endParaRPr/>
          </a:p>
          <a:p>
            <a:pPr algn="ctr">
              <a:lnSpc>
                <a:spcPct val="100000"/>
              </a:lnSpc>
            </a:pPr>
            <a:r>
              <a:rPr lang="en-US" strike="noStrike">
                <a:solidFill>
                  <a:srgbClr val="000000"/>
                </a:solidFill>
                <a:latin typeface="Calibri"/>
              </a:rPr>
              <a:t>Fraud detection</a:t>
            </a:r>
            <a:endParaRPr/>
          </a:p>
          <a:p>
            <a:pPr algn="ctr">
              <a:lnSpc>
                <a:spcPct val="100000"/>
              </a:lnSpc>
            </a:pPr>
            <a:r>
              <a:rPr lang="en-US" strike="noStrike">
                <a:solidFill>
                  <a:srgbClr val="000000"/>
                </a:solidFill>
                <a:latin typeface="Calibri"/>
              </a:rPr>
              <a:t>Threat detection</a:t>
            </a:r>
            <a:endParaRPr/>
          </a:p>
          <a:p>
            <a:pPr algn="ctr">
              <a:lnSpc>
                <a:spcPct val="100000"/>
              </a:lnSpc>
            </a:pPr>
            <a:r>
              <a:rPr lang="en-US" strike="noStrike">
                <a:solidFill>
                  <a:srgbClr val="000000"/>
                </a:solidFill>
                <a:latin typeface="Calibri"/>
              </a:rPr>
              <a:t>Cybersecurity</a:t>
            </a:r>
            <a:endParaRPr/>
          </a:p>
          <a:p>
            <a:pPr algn="ctr">
              <a:lnSpc>
                <a:spcPct val="100000"/>
              </a:lnSpc>
            </a:pPr>
            <a:r>
              <a:rPr lang="en-US" strike="noStrike">
                <a:solidFill>
                  <a:srgbClr val="000000"/>
                </a:solidFill>
                <a:latin typeface="Calibri"/>
              </a:rPr>
              <a:t>Compliance and regulatory analysis</a:t>
            </a:r>
            <a:endParaRPr/>
          </a:p>
        </p:txBody>
      </p:sp>
      <p:sp>
        <p:nvSpPr>
          <p:cNvPr id="156" name="CustomShape 4"/>
          <p:cNvSpPr/>
          <p:nvPr/>
        </p:nvSpPr>
        <p:spPr>
          <a:xfrm>
            <a:off x="3593160" y="4111920"/>
            <a:ext cx="4571640" cy="2559240"/>
          </a:xfrm>
          <a:prstGeom prst="rect">
            <a:avLst/>
          </a:prstGeom>
          <a:noFill/>
          <a:ln>
            <a:noFill/>
          </a:ln>
        </p:spPr>
        <p:style>
          <a:lnRef idx="0"/>
          <a:fillRef idx="0"/>
          <a:effectRef idx="0"/>
          <a:fontRef idx="minor"/>
        </p:style>
        <p:txBody>
          <a:bodyPr lIns="90000" rIns="90000" tIns="45000" bIns="45000"/>
          <a:p>
            <a:pPr algn="ctr">
              <a:lnSpc>
                <a:spcPct val="100000"/>
              </a:lnSpc>
            </a:pPr>
            <a:r>
              <a:rPr b="1" lang="en-US" strike="noStrike">
                <a:solidFill>
                  <a:srgbClr val="800000"/>
                </a:solidFill>
                <a:latin typeface="Calibri"/>
              </a:rPr>
              <a:t> </a:t>
            </a:r>
            <a:r>
              <a:rPr b="1" lang="en-US" strike="noStrike">
                <a:solidFill>
                  <a:srgbClr val="800000"/>
                </a:solidFill>
                <a:latin typeface="Calibri"/>
              </a:rPr>
              <a:t>E-Commerce Use-Cases</a:t>
            </a:r>
            <a:endParaRPr/>
          </a:p>
          <a:p>
            <a:pPr algn="ctr">
              <a:lnSpc>
                <a:spcPct val="100000"/>
              </a:lnSpc>
            </a:pPr>
            <a:endParaRPr/>
          </a:p>
          <a:p>
            <a:pPr algn="ctr">
              <a:lnSpc>
                <a:spcPct val="100000"/>
              </a:lnSpc>
            </a:pPr>
            <a:r>
              <a:rPr lang="en-US" strike="noStrike">
                <a:solidFill>
                  <a:srgbClr val="000000"/>
                </a:solidFill>
                <a:latin typeface="Calibri"/>
              </a:rPr>
              <a:t>Cross-Channel Analytics</a:t>
            </a:r>
            <a:endParaRPr/>
          </a:p>
          <a:p>
            <a:pPr algn="ctr">
              <a:lnSpc>
                <a:spcPct val="100000"/>
              </a:lnSpc>
            </a:pPr>
            <a:r>
              <a:rPr lang="en-US" strike="noStrike">
                <a:solidFill>
                  <a:srgbClr val="000000"/>
                </a:solidFill>
                <a:latin typeface="Calibri"/>
              </a:rPr>
              <a:t>Event Analytics</a:t>
            </a:r>
            <a:endParaRPr/>
          </a:p>
          <a:p>
            <a:pPr algn="ctr">
              <a:lnSpc>
                <a:spcPct val="100000"/>
              </a:lnSpc>
            </a:pPr>
            <a:r>
              <a:rPr lang="en-US" strike="noStrike">
                <a:solidFill>
                  <a:srgbClr val="000000"/>
                </a:solidFill>
                <a:latin typeface="Calibri"/>
              </a:rPr>
              <a:t>Recommendation Engines using Predictive Analytics</a:t>
            </a:r>
            <a:endParaRPr/>
          </a:p>
          <a:p>
            <a:pPr algn="ctr">
              <a:lnSpc>
                <a:spcPct val="100000"/>
              </a:lnSpc>
            </a:pPr>
            <a:r>
              <a:rPr lang="en-US" strike="noStrike">
                <a:solidFill>
                  <a:srgbClr val="000000"/>
                </a:solidFill>
                <a:latin typeface="Calibri"/>
              </a:rPr>
              <a:t>Right Offer at the Right time</a:t>
            </a:r>
            <a:endParaRPr/>
          </a:p>
          <a:p>
            <a:pPr algn="ctr">
              <a:lnSpc>
                <a:spcPct val="100000"/>
              </a:lnSpc>
            </a:pPr>
            <a:r>
              <a:rPr lang="en-US" strike="noStrike">
                <a:solidFill>
                  <a:srgbClr val="000000"/>
                </a:solidFill>
                <a:latin typeface="Calibri"/>
              </a:rPr>
              <a:t>Next Best Offer or Next Best Action (Ebay, Netflix, Amazon and Others)</a:t>
            </a:r>
            <a:endParaRPr/>
          </a:p>
        </p:txBody>
      </p:sp>
      <p:sp>
        <p:nvSpPr>
          <p:cNvPr id="157" name="CustomShape 5"/>
          <p:cNvSpPr/>
          <p:nvPr/>
        </p:nvSpPr>
        <p:spPr>
          <a:xfrm>
            <a:off x="72360" y="6566400"/>
            <a:ext cx="3103200" cy="25776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000000"/>
                </a:solidFill>
                <a:latin typeface="Calibri"/>
              </a:rPr>
              <a:t>https://pramanicks.wordpress.com/tag/use-cases/</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8" name="TextShape 1"/>
          <p:cNvSpPr txBox="1"/>
          <p:nvPr/>
        </p:nvSpPr>
        <p:spPr>
          <a:xfrm>
            <a:off x="457200" y="274680"/>
            <a:ext cx="8229240" cy="1142640"/>
          </a:xfrm>
          <a:prstGeom prst="rect">
            <a:avLst/>
          </a:prstGeom>
          <a:noFill/>
          <a:ln>
            <a:noFill/>
          </a:ln>
        </p:spPr>
        <p:txBody>
          <a:bodyPr anchor="ctr"/>
          <a:p>
            <a:endParaRPr/>
          </a:p>
        </p:txBody>
      </p:sp>
      <p:pic>
        <p:nvPicPr>
          <p:cNvPr id="159" name="Content Placeholder 3" descr=""/>
          <p:cNvPicPr/>
          <p:nvPr/>
        </p:nvPicPr>
        <p:blipFill>
          <a:blip r:embed="rId1"/>
          <a:srcRect l="-260" t="0" r="229" b="0"/>
          <a:stretch/>
        </p:blipFill>
        <p:spPr>
          <a:xfrm>
            <a:off x="122400" y="425880"/>
            <a:ext cx="8890200" cy="604872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TextShape 1"/>
          <p:cNvSpPr txBox="1"/>
          <p:nvPr/>
        </p:nvSpPr>
        <p:spPr>
          <a:xfrm>
            <a:off x="457200" y="274680"/>
            <a:ext cx="8229240" cy="1142640"/>
          </a:xfrm>
          <a:prstGeom prst="rect">
            <a:avLst/>
          </a:prstGeom>
          <a:noFill/>
          <a:ln>
            <a:noFill/>
          </a:ln>
        </p:spPr>
        <p:txBody>
          <a:bodyPr anchor="ctr"/>
          <a:p>
            <a:endParaRPr/>
          </a:p>
        </p:txBody>
      </p:sp>
      <p:pic>
        <p:nvPicPr>
          <p:cNvPr id="161" name="Content Placeholder 5" descr=""/>
          <p:cNvPicPr/>
          <p:nvPr/>
        </p:nvPicPr>
        <p:blipFill>
          <a:blip r:embed="rId1"/>
          <a:srcRect l="-1137" t="0" r="-1137" b="0"/>
          <a:stretch/>
        </p:blipFill>
        <p:spPr>
          <a:xfrm>
            <a:off x="95760" y="1546920"/>
            <a:ext cx="8776440" cy="482652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 name="TextShape 1"/>
          <p:cNvSpPr txBox="1"/>
          <p:nvPr/>
        </p:nvSpPr>
        <p:spPr>
          <a:xfrm>
            <a:off x="457200" y="274680"/>
            <a:ext cx="8229240" cy="1142640"/>
          </a:xfrm>
          <a:prstGeom prst="rect">
            <a:avLst/>
          </a:prstGeom>
          <a:noFill/>
          <a:ln>
            <a:noFill/>
          </a:ln>
        </p:spPr>
        <p:txBody>
          <a:bodyPr anchor="ctr"/>
          <a:p>
            <a:endParaRPr/>
          </a:p>
        </p:txBody>
      </p:sp>
      <p:pic>
        <p:nvPicPr>
          <p:cNvPr id="163" name="Content Placeholder 3" descr=""/>
          <p:cNvPicPr/>
          <p:nvPr/>
        </p:nvPicPr>
        <p:blipFill>
          <a:blip r:embed="rId1"/>
          <a:srcRect l="-13623" t="0" r="-13623" b="0"/>
          <a:stretch/>
        </p:blipFill>
        <p:spPr>
          <a:xfrm>
            <a:off x="-1032480" y="165240"/>
            <a:ext cx="11082600" cy="6094800"/>
          </a:xfrm>
          <a:prstGeom prst="rect">
            <a:avLst/>
          </a:prstGeom>
          <a:ln>
            <a:noFill/>
          </a:ln>
        </p:spPr>
      </p:pic>
      <p:sp>
        <p:nvSpPr>
          <p:cNvPr id="164" name="CustomShape 2"/>
          <p:cNvSpPr/>
          <p:nvPr/>
        </p:nvSpPr>
        <p:spPr>
          <a:xfrm>
            <a:off x="1373040" y="311400"/>
            <a:ext cx="6308280" cy="70020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1" lang="en-US" sz="2000" strike="noStrike">
                <a:solidFill>
                  <a:srgbClr val="000000"/>
                </a:solidFill>
                <a:latin typeface="Calibri"/>
              </a:rPr>
              <a:t>BIG DATA use-cases / applications from a sample of over 100 companies</a:t>
            </a:r>
            <a:endParaRPr/>
          </a:p>
        </p:txBody>
      </p:sp>
      <p:sp>
        <p:nvSpPr>
          <p:cNvPr id="165" name="CustomShape 3"/>
          <p:cNvSpPr/>
          <p:nvPr/>
        </p:nvSpPr>
        <p:spPr>
          <a:xfrm>
            <a:off x="165240" y="6437160"/>
            <a:ext cx="2358720" cy="272880"/>
          </a:xfrm>
          <a:prstGeom prst="rect">
            <a:avLst/>
          </a:prstGeom>
          <a:noFill/>
          <a:ln>
            <a:noFill/>
          </a:ln>
        </p:spPr>
        <p:style>
          <a:lnRef idx="0"/>
          <a:fillRef idx="0"/>
          <a:effectRef idx="0"/>
          <a:fontRef idx="minor"/>
        </p:style>
        <p:txBody>
          <a:bodyPr wrap="none" lIns="90000" rIns="90000" tIns="45000" bIns="45000"/>
          <a:p>
            <a:pPr>
              <a:lnSpc>
                <a:spcPct val="100000"/>
              </a:lnSpc>
            </a:pPr>
            <a:r>
              <a:rPr lang="en-US" sz="1200" strike="noStrike">
                <a:solidFill>
                  <a:srgbClr val="000000"/>
                </a:solidFill>
                <a:latin typeface="Calibri"/>
              </a:rPr>
              <a:t>http://jameskaskade.com/?p=2088</a:t>
            </a: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 name="TextShape 1"/>
          <p:cNvSpPr txBox="1"/>
          <p:nvPr/>
        </p:nvSpPr>
        <p:spPr>
          <a:xfrm>
            <a:off x="457200" y="274680"/>
            <a:ext cx="8229240" cy="1142640"/>
          </a:xfrm>
          <a:prstGeom prst="rect">
            <a:avLst/>
          </a:prstGeom>
          <a:noFill/>
          <a:ln>
            <a:noFill/>
          </a:ln>
        </p:spPr>
        <p:txBody>
          <a:bodyPr anchor="ctr"/>
          <a:p>
            <a:endParaRPr/>
          </a:p>
        </p:txBody>
      </p:sp>
      <p:pic>
        <p:nvPicPr>
          <p:cNvPr id="167" name="Content Placeholder 3" descr=""/>
          <p:cNvPicPr/>
          <p:nvPr/>
        </p:nvPicPr>
        <p:blipFill>
          <a:blip r:embed="rId1"/>
          <a:srcRect l="-18144" t="0" r="-18144" b="0"/>
          <a:stretch/>
        </p:blipFill>
        <p:spPr>
          <a:xfrm>
            <a:off x="-815760" y="274680"/>
            <a:ext cx="11322360" cy="622656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TextShape 1"/>
          <p:cNvSpPr txBox="1"/>
          <p:nvPr/>
        </p:nvSpPr>
        <p:spPr>
          <a:xfrm>
            <a:off x="457200" y="274680"/>
            <a:ext cx="8229240" cy="1142640"/>
          </a:xfrm>
          <a:prstGeom prst="rect">
            <a:avLst/>
          </a:prstGeom>
          <a:noFill/>
          <a:ln>
            <a:noFill/>
          </a:ln>
        </p:spPr>
        <p:txBody>
          <a:bodyPr anchor="ctr"/>
          <a:p>
            <a:endParaRPr/>
          </a:p>
        </p:txBody>
      </p:sp>
      <p:pic>
        <p:nvPicPr>
          <p:cNvPr id="169" name="Content Placeholder 3" descr=""/>
          <p:cNvPicPr/>
          <p:nvPr/>
        </p:nvPicPr>
        <p:blipFill>
          <a:blip r:embed="rId1"/>
          <a:srcRect l="-18021" t="0" r="-18021" b="0"/>
          <a:stretch/>
        </p:blipFill>
        <p:spPr>
          <a:xfrm>
            <a:off x="-1324080" y="123840"/>
            <a:ext cx="11683440" cy="642528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9" name="Picture 4" descr=""/>
          <p:cNvPicPr/>
          <p:nvPr/>
        </p:nvPicPr>
        <p:blipFill>
          <a:blip r:embed="rId1"/>
          <a:stretch/>
        </p:blipFill>
        <p:spPr>
          <a:xfrm>
            <a:off x="2259360" y="496440"/>
            <a:ext cx="5075280" cy="6091560"/>
          </a:xfrm>
          <a:prstGeom prst="rect">
            <a:avLst/>
          </a:prstGeom>
          <a:ln>
            <a:noFill/>
          </a:ln>
        </p:spPr>
      </p:pic>
      <p:sp>
        <p:nvSpPr>
          <p:cNvPr id="90" name="CustomShape 1"/>
          <p:cNvSpPr/>
          <p:nvPr/>
        </p:nvSpPr>
        <p:spPr>
          <a:xfrm>
            <a:off x="0" y="6588360"/>
            <a:ext cx="4571640" cy="410040"/>
          </a:xfrm>
          <a:prstGeom prst="rect">
            <a:avLst/>
          </a:prstGeom>
          <a:noFill/>
          <a:ln>
            <a:noFill/>
          </a:ln>
        </p:spPr>
        <p:style>
          <a:lnRef idx="0"/>
          <a:fillRef idx="0"/>
          <a:effectRef idx="0"/>
          <a:fontRef idx="minor"/>
        </p:style>
        <p:txBody>
          <a:bodyPr lIns="90000" rIns="90000" tIns="45000" bIns="45000"/>
          <a:p>
            <a:pPr>
              <a:lnSpc>
                <a:spcPct val="100000"/>
              </a:lnSpc>
            </a:pPr>
            <a:r>
              <a:rPr lang="en-US" sz="1050" strike="noStrike">
                <a:solidFill>
                  <a:srgbClr val="000000"/>
                </a:solidFill>
                <a:latin typeface="Calibri"/>
              </a:rPr>
              <a:t>http://ircamera.as.arizona.edu/NatSci102/NatSci102/text/whybigbang.htm</a:t>
            </a:r>
            <a:r>
              <a:rPr lang="en-US" sz="1050" strike="noStrike">
                <a:solidFill>
                  <a:srgbClr val="000000"/>
                </a:solidFill>
                <a:latin typeface="Calibri"/>
              </a:rPr>
              <a:t>
</a:t>
            </a:r>
            <a:endParaRPr/>
          </a:p>
        </p:txBody>
      </p:sp>
      <p:sp>
        <p:nvSpPr>
          <p:cNvPr id="91" name="CustomShape 2"/>
          <p:cNvSpPr/>
          <p:nvPr/>
        </p:nvSpPr>
        <p:spPr>
          <a:xfrm>
            <a:off x="173520" y="203760"/>
            <a:ext cx="33379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trike="noStrike">
                <a:solidFill>
                  <a:srgbClr val="000000"/>
                </a:solidFill>
                <a:latin typeface="Calibri"/>
              </a:rPr>
              <a:t>BIG BANG: model</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0" name="TextShape 1"/>
          <p:cNvSpPr txBox="1"/>
          <p:nvPr/>
        </p:nvSpPr>
        <p:spPr>
          <a:xfrm>
            <a:off x="457200" y="274680"/>
            <a:ext cx="8229240" cy="1142640"/>
          </a:xfrm>
          <a:prstGeom prst="rect">
            <a:avLst/>
          </a:prstGeom>
          <a:noFill/>
          <a:ln>
            <a:noFill/>
          </a:ln>
        </p:spPr>
        <p:txBody>
          <a:bodyPr anchor="ctr"/>
          <a:p>
            <a:endParaRPr/>
          </a:p>
        </p:txBody>
      </p:sp>
      <p:pic>
        <p:nvPicPr>
          <p:cNvPr id="171" name="Content Placeholder 3" descr=""/>
          <p:cNvPicPr/>
          <p:nvPr/>
        </p:nvPicPr>
        <p:blipFill>
          <a:blip r:embed="rId1"/>
          <a:srcRect l="-17960" t="0" r="-17960" b="0"/>
          <a:stretch/>
        </p:blipFill>
        <p:spPr>
          <a:xfrm>
            <a:off x="-812880" y="274680"/>
            <a:ext cx="11138760" cy="612576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2" name="CustomShape 1"/>
          <p:cNvSpPr/>
          <p:nvPr/>
        </p:nvSpPr>
        <p:spPr>
          <a:xfrm>
            <a:off x="3076920" y="652320"/>
            <a:ext cx="5709240" cy="5576760"/>
          </a:xfrm>
          <a:prstGeom prst="rect">
            <a:avLst/>
          </a:prstGeom>
          <a:noFill/>
          <a:ln>
            <a:noFill/>
          </a:ln>
        </p:spPr>
        <p:style>
          <a:lnRef idx="0"/>
          <a:fillRef idx="0"/>
          <a:effectRef idx="0"/>
          <a:fontRef idx="minor"/>
        </p:style>
        <p:txBody>
          <a:bodyPr lIns="90000" rIns="90000" tIns="45000" bIns="45000"/>
          <a:p>
            <a:pPr>
              <a:lnSpc>
                <a:spcPct val="100000"/>
              </a:lnSpc>
            </a:pPr>
            <a:r>
              <a:rPr b="1" lang="en-US" strike="noStrike">
                <a:solidFill>
                  <a:srgbClr val="000000"/>
                </a:solidFill>
                <a:latin typeface="Calibri"/>
              </a:rPr>
              <a:t>What separates Big Data from past marketing trends like online analytic processing (OLAP) or business intelligence (BI)?</a:t>
            </a:r>
            <a:r>
              <a:rPr b="1" lang="en-US" strike="noStrike">
                <a:solidFill>
                  <a:srgbClr val="000000"/>
                </a:solidFill>
                <a:latin typeface="Calibri"/>
              </a:rPr>
              <a:t>
</a:t>
            </a:r>
            <a:endParaRPr/>
          </a:p>
          <a:p>
            <a:pPr>
              <a:lnSpc>
                <a:spcPct val="100000"/>
              </a:lnSpc>
            </a:pPr>
            <a:r>
              <a:rPr lang="en-US" strike="noStrike">
                <a:solidFill>
                  <a:srgbClr val="000000"/>
                </a:solidFill>
                <a:latin typeface="Calibri"/>
              </a:rPr>
              <a:t>“</a:t>
            </a:r>
            <a:r>
              <a:rPr lang="en-US" strike="noStrike">
                <a:solidFill>
                  <a:srgbClr val="000000"/>
                </a:solidFill>
                <a:latin typeface="Calibri"/>
              </a:rPr>
              <a:t>the </a:t>
            </a:r>
            <a:r>
              <a:rPr i="1" lang="en-US" strike="noStrike">
                <a:solidFill>
                  <a:srgbClr val="800000"/>
                </a:solidFill>
                <a:latin typeface="Calibri"/>
              </a:rPr>
              <a:t>unstructured nature of Big Data </a:t>
            </a:r>
            <a:r>
              <a:rPr lang="en-US" strike="noStrike">
                <a:solidFill>
                  <a:srgbClr val="000000"/>
                </a:solidFill>
                <a:latin typeface="Calibri"/>
              </a:rPr>
              <a:t>does put it in a different category. Basically, what it means is that you have to do a lot of things before you can do the kinds of analysis you describe. You have to get it into rows and columns.</a:t>
            </a:r>
            <a:endParaRPr/>
          </a:p>
          <a:p>
            <a:pPr>
              <a:lnSpc>
                <a:spcPct val="100000"/>
              </a:lnSpc>
            </a:pPr>
            <a:endParaRPr/>
          </a:p>
          <a:p>
            <a:pPr>
              <a:lnSpc>
                <a:spcPct val="100000"/>
              </a:lnSpc>
            </a:pPr>
            <a:r>
              <a:rPr i="1" lang="en-US" strike="noStrike">
                <a:solidFill>
                  <a:srgbClr val="800000"/>
                </a:solidFill>
                <a:latin typeface="Calibri"/>
              </a:rPr>
              <a:t>If it's video you have to do facial recognition on it. If it's text you have to count word frequency, that sort of thing, before you can do any real analysis and make any decision on the basis of it.</a:t>
            </a:r>
            <a:endParaRPr/>
          </a:p>
          <a:p>
            <a:pPr>
              <a:lnSpc>
                <a:spcPct val="100000"/>
              </a:lnSpc>
            </a:pPr>
            <a:endParaRPr/>
          </a:p>
          <a:p>
            <a:pPr>
              <a:lnSpc>
                <a:spcPct val="100000"/>
              </a:lnSpc>
            </a:pPr>
            <a:r>
              <a:rPr lang="en-US" strike="noStrike">
                <a:solidFill>
                  <a:srgbClr val="000000"/>
                </a:solidFill>
                <a:latin typeface="Calibri"/>
              </a:rPr>
              <a:t>The other difference is that because analytics have gotten a bit more advanced compared to OLAP and BI, it's a little bit more likely for people to do </a:t>
            </a:r>
            <a:r>
              <a:rPr i="1" lang="en-US" strike="noStrike">
                <a:solidFill>
                  <a:srgbClr val="800000"/>
                </a:solidFill>
                <a:latin typeface="Calibri"/>
              </a:rPr>
              <a:t>statistical analysis </a:t>
            </a:r>
            <a:r>
              <a:rPr lang="en-US" strike="noStrike">
                <a:solidFill>
                  <a:srgbClr val="000000"/>
                </a:solidFill>
                <a:latin typeface="Calibri"/>
              </a:rPr>
              <a:t>on it. There's a very high interest in </a:t>
            </a:r>
            <a:r>
              <a:rPr i="1" lang="en-US" strike="noStrike">
                <a:solidFill>
                  <a:srgbClr val="800000"/>
                </a:solidFill>
                <a:latin typeface="Calibri"/>
              </a:rPr>
              <a:t>visual representation of Big Data</a:t>
            </a:r>
            <a:r>
              <a:rPr lang="en-US" strike="noStrike">
                <a:solidFill>
                  <a:srgbClr val="000000"/>
                </a:solidFill>
                <a:latin typeface="Calibri"/>
              </a:rPr>
              <a:t>. That's not terribly different from BI, but there's a little stronger emphasis I would say.” </a:t>
            </a:r>
            <a:endParaRPr/>
          </a:p>
        </p:txBody>
      </p:sp>
      <p:pic>
        <p:nvPicPr>
          <p:cNvPr id="173" name="Picture 4" descr=""/>
          <p:cNvPicPr/>
          <p:nvPr/>
        </p:nvPicPr>
        <p:blipFill>
          <a:blip r:embed="rId1"/>
          <a:stretch/>
        </p:blipFill>
        <p:spPr>
          <a:xfrm>
            <a:off x="159120" y="0"/>
            <a:ext cx="2797920" cy="4212000"/>
          </a:xfrm>
          <a:prstGeom prst="rect">
            <a:avLst/>
          </a:prstGeom>
          <a:ln>
            <a:noFill/>
          </a:ln>
        </p:spPr>
      </p:pic>
      <p:sp>
        <p:nvSpPr>
          <p:cNvPr id="174" name="CustomShape 2"/>
          <p:cNvSpPr/>
          <p:nvPr/>
        </p:nvSpPr>
        <p:spPr>
          <a:xfrm>
            <a:off x="0" y="6502680"/>
            <a:ext cx="4571640" cy="242640"/>
          </a:xfrm>
          <a:prstGeom prst="rect">
            <a:avLst/>
          </a:prstGeom>
          <a:noFill/>
          <a:ln>
            <a:noFill/>
          </a:ln>
        </p:spPr>
        <p:style>
          <a:lnRef idx="0"/>
          <a:fillRef idx="0"/>
          <a:effectRef idx="0"/>
          <a:fontRef idx="minor"/>
        </p:style>
        <p:txBody>
          <a:bodyPr lIns="90000" rIns="90000" tIns="45000" bIns="45000"/>
          <a:p>
            <a:pPr>
              <a:lnSpc>
                <a:spcPct val="100000"/>
              </a:lnSpc>
            </a:pPr>
            <a:r>
              <a:rPr lang="en-US" sz="1000" strike="noStrike">
                <a:solidFill>
                  <a:srgbClr val="000000"/>
                </a:solidFill>
                <a:latin typeface="Calibri"/>
              </a:rPr>
              <a:t>http://www.dmnews.com/direct-line-blog/qa-why-big-data-works/article/329975/</a:t>
            </a:r>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Discussion</a:t>
            </a:r>
            <a:endParaRPr/>
          </a:p>
        </p:txBody>
      </p:sp>
      <p:sp>
        <p:nvSpPr>
          <p:cNvPr id="176" name="TextShape 2"/>
          <p:cNvSpPr txBox="1"/>
          <p:nvPr/>
        </p:nvSpPr>
        <p:spPr>
          <a:xfrm>
            <a:off x="457200" y="2581200"/>
            <a:ext cx="8229240" cy="1207800"/>
          </a:xfrm>
          <a:prstGeom prst="rect">
            <a:avLst/>
          </a:prstGeom>
          <a:noFill/>
          <a:ln>
            <a:noFill/>
          </a:ln>
        </p:spPr>
        <p:txBody>
          <a:bodyPr/>
          <a:p>
            <a:pPr algn="ctr">
              <a:lnSpc>
                <a:spcPct val="100000"/>
              </a:lnSpc>
            </a:pPr>
            <a:r>
              <a:rPr lang="en-US" sz="3200" strike="noStrike">
                <a:solidFill>
                  <a:srgbClr val="000000"/>
                </a:solidFill>
                <a:latin typeface="Calibri"/>
              </a:rPr>
              <a:t>What are the opportunities for Africa in Big Data analysis?</a:t>
            </a: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TextShape 1"/>
          <p:cNvSpPr txBox="1"/>
          <p:nvPr/>
        </p:nvSpPr>
        <p:spPr>
          <a:xfrm>
            <a:off x="457200" y="4642200"/>
            <a:ext cx="8229240" cy="1142640"/>
          </a:xfrm>
          <a:prstGeom prst="rect">
            <a:avLst/>
          </a:prstGeom>
          <a:noFill/>
          <a:ln>
            <a:noFill/>
          </a:ln>
        </p:spPr>
        <p:txBody>
          <a:bodyPr anchor="ctr"/>
          <a:p>
            <a:pPr algn="ctr">
              <a:lnSpc>
                <a:spcPct val="100000"/>
              </a:lnSpc>
            </a:pPr>
            <a:r>
              <a:rPr lang="en-US" sz="2800" strike="noStrike">
                <a:solidFill>
                  <a:srgbClr val="948a54"/>
                </a:solidFill>
                <a:latin typeface="Calibri"/>
              </a:rPr>
              <a:t>Break</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Big Data Revealed </a:t>
            </a:r>
            <a:endParaRPr/>
          </a:p>
        </p:txBody>
      </p:sp>
      <p:pic>
        <p:nvPicPr>
          <p:cNvPr id="179" name="Content Placeholder 3" descr=""/>
          <p:cNvPicPr/>
          <p:nvPr/>
        </p:nvPicPr>
        <p:blipFill>
          <a:blip r:embed="rId1"/>
          <a:srcRect l="0" t="2694" r="1551" b="4560"/>
          <a:stretch/>
        </p:blipFill>
        <p:spPr>
          <a:xfrm>
            <a:off x="-115200" y="1723320"/>
            <a:ext cx="9405360" cy="3702240"/>
          </a:xfrm>
          <a:prstGeom prst="rect">
            <a:avLst/>
          </a:prstGeom>
          <a:ln>
            <a:noFill/>
          </a:ln>
        </p:spPr>
      </p:pic>
      <p:sp>
        <p:nvSpPr>
          <p:cNvPr id="180" name="CustomShape 2"/>
          <p:cNvSpPr/>
          <p:nvPr/>
        </p:nvSpPr>
        <p:spPr>
          <a:xfrm>
            <a:off x="0" y="6460200"/>
            <a:ext cx="7073280" cy="25776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000000"/>
                </a:solidFill>
                <a:latin typeface="Calibri"/>
              </a:rPr>
              <a:t>http://www.thebigdatainsightgroup.com/site/article/big-data-talk-003-getting-board-big-data</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TextShape 1"/>
          <p:cNvSpPr txBox="1"/>
          <p:nvPr/>
        </p:nvSpPr>
        <p:spPr>
          <a:xfrm>
            <a:off x="457200" y="63612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The first “big data” example? </a:t>
            </a:r>
            <a:r>
              <a:rPr lang="en-US" sz="4400" strike="noStrike">
                <a:solidFill>
                  <a:srgbClr val="000000"/>
                </a:solidFill>
                <a:latin typeface="Calibri"/>
              </a:rPr>
              <a:t>
</a:t>
            </a:r>
            <a:r>
              <a:rPr lang="en-US" sz="4400" strike="noStrike">
                <a:solidFill>
                  <a:srgbClr val="558ed5"/>
                </a:solidFill>
                <a:latin typeface="Calibri"/>
              </a:rPr>
              <a:t>The Broadstreet cholera outbreak identified by John Snow  </a:t>
            </a:r>
            <a:endParaRPr/>
          </a:p>
        </p:txBody>
      </p:sp>
      <p:pic>
        <p:nvPicPr>
          <p:cNvPr id="182" name="Picture 3" descr=""/>
          <p:cNvPicPr/>
          <p:nvPr/>
        </p:nvPicPr>
        <p:blipFill>
          <a:blip r:embed="rId1"/>
          <a:stretch/>
        </p:blipFill>
        <p:spPr>
          <a:xfrm>
            <a:off x="1422360" y="2236680"/>
            <a:ext cx="6299280" cy="4076640"/>
          </a:xfrm>
          <a:prstGeom prst="rect">
            <a:avLst/>
          </a:prstGeom>
          <a:ln>
            <a:noFill/>
          </a:ln>
        </p:spPr>
      </p:pic>
      <p:sp>
        <p:nvSpPr>
          <p:cNvPr id="183" name="CustomShape 2"/>
          <p:cNvSpPr/>
          <p:nvPr/>
        </p:nvSpPr>
        <p:spPr>
          <a:xfrm>
            <a:off x="1644480" y="6196680"/>
            <a:ext cx="609732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Clustering: the intersection was a well pump. Close to a cesspit. </a:t>
            </a:r>
            <a:endParaRPr/>
          </a:p>
        </p:txBody>
      </p:sp>
    </p:spTree>
  </p:cSld>
  <p:timing>
    <p:tnLst>
      <p:par>
        <p:cTn id="9" dur="indefinite" restart="never" nodeType="tmRoot">
          <p:childTnLst>
            <p:seq>
              <p:cTn id="10" dur="indefinite" nodeType="mainSeq">
                <p:childTnLst>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948a54"/>
                </a:solidFill>
                <a:latin typeface="Calibri"/>
              </a:rPr>
              <a:t>What is driving big data - II</a:t>
            </a:r>
            <a:endParaRPr/>
          </a:p>
        </p:txBody>
      </p:sp>
      <p:sp>
        <p:nvSpPr>
          <p:cNvPr id="185" name="TextShape 2"/>
          <p:cNvSpPr txBox="1"/>
          <p:nvPr/>
        </p:nvSpPr>
        <p:spPr>
          <a:xfrm>
            <a:off x="457200" y="1600200"/>
            <a:ext cx="8229240" cy="4525560"/>
          </a:xfrm>
          <a:prstGeom prst="rect">
            <a:avLst/>
          </a:prstGeom>
          <a:noFill/>
          <a:ln>
            <a:noFill/>
          </a:ln>
        </p:spPr>
        <p:txBody>
          <a:bodyPr/>
          <a:p>
            <a:pPr>
              <a:lnSpc>
                <a:spcPct val="100000"/>
              </a:lnSpc>
            </a:pPr>
            <a:endParaRPr/>
          </a:p>
          <a:p>
            <a:pPr>
              <a:lnSpc>
                <a:spcPct val="100000"/>
              </a:lnSpc>
              <a:buFont typeface="Arial"/>
              <a:buChar char="•"/>
            </a:pPr>
            <a:r>
              <a:rPr lang="en-US" sz="3200" strike="noStrike">
                <a:solidFill>
                  <a:srgbClr val="000000"/>
                </a:solidFill>
                <a:latin typeface="Calibri"/>
              </a:rPr>
              <a:t>Make a list of every intimate aspect of your life. </a:t>
            </a:r>
            <a:endParaRPr/>
          </a:p>
          <a:p>
            <a:pPr>
              <a:lnSpc>
                <a:spcPct val="100000"/>
              </a:lnSpc>
            </a:pPr>
            <a:endParaRPr/>
          </a:p>
          <a:p>
            <a:pPr>
              <a:lnSpc>
                <a:spcPct val="100000"/>
              </a:lnSpc>
              <a:buFont typeface="Arial"/>
              <a:buChar char="•"/>
            </a:pPr>
            <a:r>
              <a:rPr lang="en-US" sz="3200" strike="noStrike">
                <a:solidFill>
                  <a:srgbClr val="000000"/>
                </a:solidFill>
                <a:latin typeface="Calibri"/>
              </a:rPr>
              <a:t>These </a:t>
            </a:r>
            <a:r>
              <a:rPr i="1" lang="en-US" sz="3200" strike="noStrike">
                <a:solidFill>
                  <a:srgbClr val="948a54"/>
                </a:solidFill>
                <a:latin typeface="Calibri"/>
              </a:rPr>
              <a:t>probably </a:t>
            </a:r>
            <a:r>
              <a:rPr lang="en-US" sz="3200" strike="noStrike">
                <a:solidFill>
                  <a:srgbClr val="000000"/>
                </a:solidFill>
                <a:latin typeface="Calibri"/>
              </a:rPr>
              <a:t>can be inferred (with enough good data and good analysis) from apparently completely independent actions </a:t>
            </a:r>
            <a:r>
              <a:rPr lang="en-US" sz="3200" strike="noStrike">
                <a:solidFill>
                  <a:srgbClr val="558ed5"/>
                </a:solidFill>
                <a:latin typeface="Calibri"/>
              </a:rPr>
              <a:t>and you will not be aware of the link.  </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For example…</a:t>
            </a:r>
            <a:endParaRPr/>
          </a:p>
        </p:txBody>
      </p:sp>
      <p:sp>
        <p:nvSpPr>
          <p:cNvPr id="187" name="TextShape 2"/>
          <p:cNvSpPr txBox="1"/>
          <p:nvPr/>
        </p:nvSpPr>
        <p:spPr>
          <a:xfrm>
            <a:off x="457200" y="1600200"/>
            <a:ext cx="3481560" cy="4525560"/>
          </a:xfrm>
          <a:prstGeom prst="rect">
            <a:avLst/>
          </a:prstGeom>
          <a:noFill/>
          <a:ln>
            <a:noFill/>
          </a:ln>
        </p:spPr>
        <p:txBody>
          <a:bodyPr/>
          <a:p>
            <a:pPr>
              <a:lnSpc>
                <a:spcPct val="100000"/>
              </a:lnSpc>
            </a:pPr>
            <a:r>
              <a:rPr lang="en-US" sz="3200" strike="noStrike">
                <a:solidFill>
                  <a:srgbClr val="558ed5"/>
                </a:solidFill>
                <a:latin typeface="Calibri"/>
              </a:rPr>
              <a:t>    </a:t>
            </a:r>
            <a:r>
              <a:rPr lang="en-US" sz="3200" strike="noStrike">
                <a:solidFill>
                  <a:srgbClr val="558ed5"/>
                </a:solidFill>
                <a:latin typeface="Calibri"/>
              </a:rPr>
              <a:t>Gender Childhood Sexuality</a:t>
            </a:r>
            <a:endParaRPr/>
          </a:p>
          <a:p>
            <a:pPr>
              <a:lnSpc>
                <a:spcPct val="100000"/>
              </a:lnSpc>
            </a:pPr>
            <a:r>
              <a:rPr lang="en-US" sz="3200" strike="noStrike">
                <a:solidFill>
                  <a:srgbClr val="558ed5"/>
                </a:solidFill>
                <a:latin typeface="Calibri"/>
              </a:rPr>
              <a:t>    </a:t>
            </a:r>
            <a:r>
              <a:rPr lang="en-US" sz="3200" strike="noStrike">
                <a:solidFill>
                  <a:srgbClr val="558ed5"/>
                </a:solidFill>
                <a:latin typeface="Calibri"/>
              </a:rPr>
              <a:t>Financial status Proclivities Hobbies </a:t>
            </a:r>
            <a:endParaRPr/>
          </a:p>
          <a:p>
            <a:pPr>
              <a:lnSpc>
                <a:spcPct val="100000"/>
              </a:lnSpc>
            </a:pPr>
            <a:r>
              <a:rPr lang="en-US" sz="3200" strike="noStrike">
                <a:solidFill>
                  <a:srgbClr val="558ed5"/>
                </a:solidFill>
                <a:latin typeface="Calibri"/>
              </a:rPr>
              <a:t>    </a:t>
            </a:r>
            <a:r>
              <a:rPr lang="en-US" sz="3200" strike="noStrike">
                <a:solidFill>
                  <a:srgbClr val="558ed5"/>
                </a:solidFill>
                <a:latin typeface="Calibri"/>
              </a:rPr>
              <a:t>Beliefs </a:t>
            </a:r>
            <a:endParaRPr/>
          </a:p>
          <a:p>
            <a:pPr>
              <a:lnSpc>
                <a:spcPct val="100000"/>
              </a:lnSpc>
            </a:pPr>
            <a:r>
              <a:rPr lang="en-US" sz="3200" strike="noStrike">
                <a:solidFill>
                  <a:srgbClr val="558ed5"/>
                </a:solidFill>
                <a:latin typeface="Calibri"/>
              </a:rPr>
              <a:t>    </a:t>
            </a:r>
            <a:r>
              <a:rPr lang="en-US" sz="3200" strike="noStrike">
                <a:solidFill>
                  <a:srgbClr val="558ed5"/>
                </a:solidFill>
                <a:latin typeface="Calibri"/>
              </a:rPr>
              <a:t>Addictions…</a:t>
            </a:r>
            <a:endParaRPr/>
          </a:p>
        </p:txBody>
      </p:sp>
      <p:sp>
        <p:nvSpPr>
          <p:cNvPr id="188" name="CustomShape 3"/>
          <p:cNvSpPr/>
          <p:nvPr/>
        </p:nvSpPr>
        <p:spPr>
          <a:xfrm>
            <a:off x="4796280" y="1517760"/>
            <a:ext cx="3481560" cy="4525560"/>
          </a:xfrm>
          <a:prstGeom prst="rect">
            <a:avLst/>
          </a:prstGeom>
          <a:noFill/>
          <a:ln>
            <a:noFill/>
          </a:ln>
        </p:spPr>
        <p:style>
          <a:lnRef idx="0"/>
          <a:fillRef idx="0"/>
          <a:effectRef idx="0"/>
          <a:fontRef idx="minor"/>
        </p:style>
        <p:txBody>
          <a:bodyPr/>
          <a:p>
            <a:pPr>
              <a:lnSpc>
                <a:spcPct val="100000"/>
              </a:lnSpc>
            </a:pPr>
            <a:r>
              <a:rPr lang="en-US" sz="3200" strike="noStrike">
                <a:solidFill>
                  <a:srgbClr val="948a54"/>
                </a:solidFill>
                <a:latin typeface="Calibri"/>
              </a:rPr>
              <a:t>How you walk…</a:t>
            </a:r>
            <a:endParaRPr/>
          </a:p>
          <a:p>
            <a:pPr>
              <a:lnSpc>
                <a:spcPct val="100000"/>
              </a:lnSpc>
            </a:pPr>
            <a:r>
              <a:rPr lang="en-US" sz="3200" strike="noStrike">
                <a:solidFill>
                  <a:srgbClr val="948a54"/>
                </a:solidFill>
                <a:latin typeface="Calibri"/>
              </a:rPr>
              <a:t>How you write…</a:t>
            </a:r>
            <a:endParaRPr/>
          </a:p>
          <a:p>
            <a:pPr>
              <a:lnSpc>
                <a:spcPct val="100000"/>
              </a:lnSpc>
            </a:pPr>
            <a:r>
              <a:rPr lang="en-US" sz="3200" strike="noStrike">
                <a:solidFill>
                  <a:srgbClr val="948a54"/>
                </a:solidFill>
                <a:latin typeface="Calibri"/>
              </a:rPr>
              <a:t>How your eyes move…</a:t>
            </a:r>
            <a:endParaRPr/>
          </a:p>
          <a:p>
            <a:pPr>
              <a:lnSpc>
                <a:spcPct val="100000"/>
              </a:lnSpc>
            </a:pPr>
            <a:r>
              <a:rPr lang="en-US" sz="3200" strike="noStrike">
                <a:solidFill>
                  <a:srgbClr val="948a54"/>
                </a:solidFill>
                <a:latin typeface="Calibri"/>
              </a:rPr>
              <a:t>How you breathe…</a:t>
            </a:r>
            <a:endParaRPr/>
          </a:p>
          <a:p>
            <a:pPr>
              <a:lnSpc>
                <a:spcPct val="100000"/>
              </a:lnSpc>
            </a:pPr>
            <a:r>
              <a:rPr lang="en-US" sz="3200" strike="noStrike">
                <a:solidFill>
                  <a:srgbClr val="948a54"/>
                </a:solidFill>
                <a:latin typeface="Calibri"/>
              </a:rPr>
              <a:t>The tone of your voice…</a:t>
            </a:r>
            <a:endParaRPr/>
          </a:p>
          <a:p>
            <a:pPr>
              <a:lnSpc>
                <a:spcPct val="100000"/>
              </a:lnSpc>
            </a:pPr>
            <a:r>
              <a:rPr lang="en-US" sz="3200" strike="noStrike">
                <a:solidFill>
                  <a:srgbClr val="948a54"/>
                </a:solidFill>
                <a:latin typeface="Calibri"/>
              </a:rPr>
              <a:t>Your friends…</a:t>
            </a:r>
            <a:endParaRPr/>
          </a:p>
          <a:p>
            <a:pPr>
              <a:lnSpc>
                <a:spcPct val="100000"/>
              </a:lnSpc>
            </a:pP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558ed5"/>
                </a:solidFill>
                <a:latin typeface="Calibri"/>
              </a:rPr>
              <a:t>Why is this?</a:t>
            </a:r>
            <a:endParaRPr/>
          </a:p>
        </p:txBody>
      </p:sp>
      <p:sp>
        <p:nvSpPr>
          <p:cNvPr id="190" name="TextShape 2"/>
          <p:cNvSpPr txBox="1"/>
          <p:nvPr/>
        </p:nvSpPr>
        <p:spPr>
          <a:xfrm>
            <a:off x="457200" y="1629360"/>
            <a:ext cx="8229240" cy="4525560"/>
          </a:xfrm>
          <a:prstGeom prst="rect">
            <a:avLst/>
          </a:prstGeom>
          <a:noFill/>
          <a:ln>
            <a:noFill/>
          </a:ln>
        </p:spPr>
        <p:txBody>
          <a:bodyPr/>
          <a:p>
            <a:pPr>
              <a:lnSpc>
                <a:spcPct val="100000"/>
              </a:lnSpc>
            </a:pPr>
            <a:endParaRPr/>
          </a:p>
          <a:p>
            <a:pPr>
              <a:lnSpc>
                <a:spcPct val="100000"/>
              </a:lnSpc>
            </a:pPr>
            <a:endParaRPr/>
          </a:p>
          <a:p>
            <a:pPr>
              <a:lnSpc>
                <a:spcPct val="100000"/>
              </a:lnSpc>
            </a:pPr>
            <a:r>
              <a:rPr lang="en-US" sz="3200" strike="noStrike">
                <a:solidFill>
                  <a:srgbClr val="000000"/>
                </a:solidFill>
                <a:latin typeface="Calibri"/>
              </a:rPr>
              <a:t>  </a:t>
            </a:r>
            <a:r>
              <a:rPr lang="en-US" sz="3200" strike="noStrike">
                <a:solidFill>
                  <a:srgbClr val="000000"/>
                </a:solidFill>
                <a:latin typeface="Calibri"/>
              </a:rPr>
              <a:t>We use the same parts of the brain for many “trivial” activities as we do for “important” activities.</a:t>
            </a:r>
            <a:endParaRPr/>
          </a:p>
          <a:p>
            <a:pPr>
              <a:lnSpc>
                <a:spcPct val="100000"/>
              </a:lnSpc>
            </a:pPr>
            <a:endParaRPr/>
          </a:p>
          <a:p>
            <a:pPr>
              <a:lnSpc>
                <a:spcPct val="100000"/>
              </a:lnSpc>
            </a:pPr>
            <a:endParaRPr/>
          </a:p>
          <a:p>
            <a:pPr>
              <a:lnSpc>
                <a:spcPct val="100000"/>
              </a:lnSpc>
            </a:pPr>
            <a:r>
              <a:rPr lang="en-US" sz="3200" strike="noStrike">
                <a:solidFill>
                  <a:srgbClr val="948a54"/>
                </a:solidFill>
                <a:latin typeface="Calibri"/>
              </a:rPr>
              <a:t>	</a:t>
            </a:r>
            <a:r>
              <a:rPr lang="en-US" sz="3200" strike="noStrike">
                <a:solidFill>
                  <a:srgbClr val="948a54"/>
                </a:solidFill>
                <a:latin typeface="Calibri"/>
              </a:rPr>
              <a:t>By observing “trivial” activities (perhaps in great detail) one can decode and infer the important ones…</a:t>
            </a:r>
            <a:endParaRPr/>
          </a:p>
          <a:p>
            <a:pPr>
              <a:lnSpc>
                <a:spcPct val="100000"/>
              </a:lnSpc>
            </a:pPr>
            <a:endParaRPr/>
          </a:p>
          <a:p>
            <a:pPr>
              <a:lnSpc>
                <a:spcPct val="100000"/>
              </a:lnSpc>
            </a:pPr>
            <a:r>
              <a:rPr lang="en-US" sz="3200" strike="noStrike">
                <a:solidFill>
                  <a:srgbClr val="000000"/>
                </a:solidFill>
                <a:latin typeface="Calibri"/>
              </a:rPr>
              <a:t>             </a:t>
            </a:r>
            <a:endParaRPr/>
          </a:p>
          <a:p>
            <a:pPr>
              <a:lnSpc>
                <a:spcPct val="100000"/>
              </a:lnSpc>
            </a:pPr>
            <a:endParaRPr/>
          </a:p>
          <a:p>
            <a:pPr>
              <a:lnSpc>
                <a:spcPct val="100000"/>
              </a:lnSpc>
            </a:pPr>
            <a:r>
              <a:rPr lang="en-US" sz="3200" strike="noStrike">
                <a:solidFill>
                  <a:srgbClr val="000000"/>
                </a:solidFill>
                <a:latin typeface="Calibri"/>
              </a:rPr>
              <a:t>            </a:t>
            </a:r>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TextShape 1"/>
          <p:cNvSpPr txBox="1"/>
          <p:nvPr/>
        </p:nvSpPr>
        <p:spPr>
          <a:xfrm>
            <a:off x="233640" y="0"/>
            <a:ext cx="8686440" cy="1142640"/>
          </a:xfrm>
          <a:prstGeom prst="rect">
            <a:avLst/>
          </a:prstGeom>
          <a:noFill/>
          <a:ln>
            <a:noFill/>
          </a:ln>
        </p:spPr>
        <p:txBody>
          <a:bodyPr anchor="ctr"/>
          <a:p>
            <a:pPr algn="ctr">
              <a:lnSpc>
                <a:spcPct val="100000"/>
              </a:lnSpc>
            </a:pPr>
            <a:r>
              <a:rPr lang="en-US" sz="4400" strike="noStrike">
                <a:solidFill>
                  <a:srgbClr val="948a54"/>
                </a:solidFill>
                <a:latin typeface="Calibri"/>
              </a:rPr>
              <a:t>Gender from pronouns</a:t>
            </a:r>
            <a:endParaRPr/>
          </a:p>
        </p:txBody>
      </p:sp>
      <p:pic>
        <p:nvPicPr>
          <p:cNvPr id="192" name="Picture 4" descr=""/>
          <p:cNvPicPr/>
          <p:nvPr/>
        </p:nvPicPr>
        <p:blipFill>
          <a:blip r:embed="rId1"/>
          <a:srcRect l="0" t="0" r="0" b="36707"/>
          <a:stretch/>
        </p:blipFill>
        <p:spPr>
          <a:xfrm>
            <a:off x="211680" y="1128960"/>
            <a:ext cx="8696880" cy="4926240"/>
          </a:xfrm>
          <a:prstGeom prst="rect">
            <a:avLst/>
          </a:prstGeom>
          <a:ln>
            <a:noFill/>
          </a:ln>
        </p:spPr>
      </p:pic>
      <p:sp>
        <p:nvSpPr>
          <p:cNvPr id="193" name="CustomShape 2"/>
          <p:cNvSpPr/>
          <p:nvPr/>
        </p:nvSpPr>
        <p:spPr>
          <a:xfrm>
            <a:off x="1091880" y="6325920"/>
            <a:ext cx="718380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558ed5"/>
                </a:solidFill>
                <a:latin typeface="Calibri"/>
              </a:rPr>
              <a:t>Argamon  et al  - “Gender, Genre, and Writing Style in Formal Written Texts”</a:t>
            </a:r>
            <a:endParaRPr/>
          </a:p>
        </p:txBody>
      </p:sp>
      <p:sp>
        <p:nvSpPr>
          <p:cNvPr id="194" name="CustomShape 3"/>
          <p:cNvSpPr/>
          <p:nvPr/>
        </p:nvSpPr>
        <p:spPr>
          <a:xfrm>
            <a:off x="2986920" y="1128960"/>
            <a:ext cx="2916000" cy="4926240"/>
          </a:xfrm>
          <a:prstGeom prst="rect">
            <a:avLst/>
          </a:prstGeom>
          <a:noFill/>
          <a:ln w="38160">
            <a:solidFill>
              <a:schemeClr val="accent1">
                <a:shade val="95000"/>
                <a:satMod val="105000"/>
              </a:schemeClr>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 name="TextShape 1"/>
          <p:cNvSpPr txBox="1"/>
          <p:nvPr/>
        </p:nvSpPr>
        <p:spPr>
          <a:xfrm>
            <a:off x="4515840" y="6304680"/>
            <a:ext cx="4443840" cy="413280"/>
          </a:xfrm>
          <a:prstGeom prst="rect">
            <a:avLst/>
          </a:prstGeom>
          <a:noFill/>
          <a:ln>
            <a:noFill/>
          </a:ln>
        </p:spPr>
        <p:txBody>
          <a:bodyPr/>
          <a:p>
            <a:pPr algn="ctr">
              <a:lnSpc>
                <a:spcPct val="100000"/>
              </a:lnSpc>
            </a:pPr>
            <a:r>
              <a:rPr b="1" lang="en-US" sz="2400" strike="noStrike">
                <a:solidFill>
                  <a:srgbClr val="000000"/>
                </a:solidFill>
                <a:latin typeface="Helvetica Neue UltraLight"/>
              </a:rPr>
              <a:t>COSMOLOGY | </a:t>
            </a:r>
            <a:r>
              <a:rPr lang="en-US" sz="2400" strike="noStrike">
                <a:solidFill>
                  <a:srgbClr val="000000"/>
                </a:solidFill>
                <a:latin typeface="Helvetica Neue UltraLight"/>
              </a:rPr>
              <a:t>THE EVOLUTION</a:t>
            </a:r>
            <a:endParaRPr/>
          </a:p>
        </p:txBody>
      </p:sp>
      <p:sp>
        <p:nvSpPr>
          <p:cNvPr id="93" name="CustomShape 2"/>
          <p:cNvSpPr/>
          <p:nvPr/>
        </p:nvSpPr>
        <p:spPr>
          <a:xfrm>
            <a:off x="2281680" y="6297120"/>
            <a:ext cx="6678360" cy="7200"/>
          </a:xfrm>
          <a:prstGeom prst="straightConnector1">
            <a:avLst/>
          </a:prstGeom>
          <a:noFill/>
          <a:ln w="9360">
            <a:solidFill>
              <a:srgbClr val="000000"/>
            </a:solidFill>
            <a:round/>
          </a:ln>
        </p:spPr>
        <p:style>
          <a:lnRef idx="0"/>
          <a:fillRef idx="0"/>
          <a:effectRef idx="0"/>
          <a:fontRef idx="minor"/>
        </p:style>
      </p:sp>
      <p:sp>
        <p:nvSpPr>
          <p:cNvPr id="94" name="CustomShape 3"/>
          <p:cNvSpPr/>
          <p:nvPr/>
        </p:nvSpPr>
        <p:spPr>
          <a:xfrm>
            <a:off x="2260800" y="6441480"/>
            <a:ext cx="1112400" cy="272880"/>
          </a:xfrm>
          <a:prstGeom prst="rect">
            <a:avLst/>
          </a:prstGeom>
          <a:noFill/>
          <a:ln>
            <a:noFill/>
          </a:ln>
        </p:spPr>
        <p:style>
          <a:lnRef idx="0"/>
          <a:fillRef idx="0"/>
          <a:effectRef idx="0"/>
          <a:fontRef idx="minor"/>
        </p:style>
        <p:txBody>
          <a:bodyPr wrap="none" lIns="90000" rIns="90000" tIns="45000" bIns="45000"/>
          <a:p>
            <a:pPr>
              <a:lnSpc>
                <a:spcPct val="100000"/>
              </a:lnSpc>
            </a:pPr>
            <a:r>
              <a:rPr lang="en-US" sz="1200" strike="noStrike">
                <a:solidFill>
                  <a:srgbClr val="000000"/>
                </a:solidFill>
                <a:latin typeface="Helvetica Neue"/>
              </a:rPr>
              <a:t>ESA &amp; NASA</a:t>
            </a:r>
            <a:endParaRPr/>
          </a:p>
        </p:txBody>
      </p:sp>
      <p:pic>
        <p:nvPicPr>
          <p:cNvPr id="95" name="Picture 19" descr=""/>
          <p:cNvPicPr/>
          <p:nvPr/>
        </p:nvPicPr>
        <p:blipFill>
          <a:blip r:embed="rId1"/>
          <a:stretch/>
        </p:blipFill>
        <p:spPr>
          <a:xfrm>
            <a:off x="698040" y="948960"/>
            <a:ext cx="7635240" cy="3817440"/>
          </a:xfrm>
          <a:prstGeom prst="rect">
            <a:avLst/>
          </a:prstGeom>
          <a:ln>
            <a:noFill/>
          </a:ln>
        </p:spPr>
      </p:pic>
      <p:sp>
        <p:nvSpPr>
          <p:cNvPr id="96" name="CustomShape 4"/>
          <p:cNvSpPr/>
          <p:nvPr/>
        </p:nvSpPr>
        <p:spPr>
          <a:xfrm>
            <a:off x="1593000" y="4766760"/>
            <a:ext cx="1033200" cy="821160"/>
          </a:xfrm>
          <a:prstGeom prst="rect">
            <a:avLst/>
          </a:prstGeom>
          <a:noFill/>
          <a:ln>
            <a:noFill/>
          </a:ln>
        </p:spPr>
        <p:style>
          <a:lnRef idx="0"/>
          <a:fillRef idx="0"/>
          <a:effectRef idx="0"/>
          <a:fontRef idx="minor"/>
        </p:style>
        <p:txBody>
          <a:bodyPr wrap="none" lIns="90000" rIns="90000" tIns="45000" bIns="45000"/>
          <a:p>
            <a:pPr>
              <a:lnSpc>
                <a:spcPct val="100000"/>
              </a:lnSpc>
            </a:pPr>
            <a:r>
              <a:rPr lang="en-US" sz="2400" strike="noStrike">
                <a:solidFill>
                  <a:srgbClr val="000000"/>
                </a:solidFill>
                <a:latin typeface="Helvetica Neue UltraLight"/>
              </a:rPr>
              <a:t>COBE</a:t>
            </a:r>
            <a:endParaRPr/>
          </a:p>
          <a:p>
            <a:pPr>
              <a:lnSpc>
                <a:spcPct val="100000"/>
              </a:lnSpc>
            </a:pPr>
            <a:r>
              <a:rPr lang="en-US" sz="2400" strike="noStrike">
                <a:solidFill>
                  <a:srgbClr val="000000"/>
                </a:solidFill>
                <a:latin typeface="Helvetica Neue UltraLight"/>
              </a:rPr>
              <a:t>1993</a:t>
            </a:r>
            <a:endParaRPr/>
          </a:p>
        </p:txBody>
      </p:sp>
      <p:sp>
        <p:nvSpPr>
          <p:cNvPr id="97" name="CustomShape 5"/>
          <p:cNvSpPr/>
          <p:nvPr/>
        </p:nvSpPr>
        <p:spPr>
          <a:xfrm>
            <a:off x="3994560" y="4766760"/>
            <a:ext cx="1480680" cy="821160"/>
          </a:xfrm>
          <a:prstGeom prst="rect">
            <a:avLst/>
          </a:prstGeom>
          <a:noFill/>
          <a:ln>
            <a:noFill/>
          </a:ln>
        </p:spPr>
        <p:style>
          <a:lnRef idx="0"/>
          <a:fillRef idx="0"/>
          <a:effectRef idx="0"/>
          <a:fontRef idx="minor"/>
        </p:style>
        <p:txBody>
          <a:bodyPr lIns="90000" rIns="90000" tIns="45000" bIns="45000"/>
          <a:p>
            <a:pPr>
              <a:lnSpc>
                <a:spcPct val="100000"/>
              </a:lnSpc>
            </a:pPr>
            <a:r>
              <a:rPr lang="en-US" sz="2400" strike="noStrike">
                <a:solidFill>
                  <a:srgbClr val="000000"/>
                </a:solidFill>
                <a:latin typeface="Helvetica Neue UltraLight"/>
              </a:rPr>
              <a:t>PLANCK</a:t>
            </a:r>
            <a:endParaRPr/>
          </a:p>
          <a:p>
            <a:pPr>
              <a:lnSpc>
                <a:spcPct val="100000"/>
              </a:lnSpc>
            </a:pPr>
            <a:r>
              <a:rPr lang="en-US" sz="2400" strike="noStrike">
                <a:solidFill>
                  <a:srgbClr val="000000"/>
                </a:solidFill>
                <a:latin typeface="Helvetica Neue UltraLight"/>
              </a:rPr>
              <a:t>   </a:t>
            </a:r>
            <a:r>
              <a:rPr lang="en-US" sz="2400" strike="noStrike">
                <a:solidFill>
                  <a:srgbClr val="000000"/>
                </a:solidFill>
                <a:latin typeface="Helvetica Neue UltraLight"/>
              </a:rPr>
              <a:t>2015</a:t>
            </a:r>
            <a:endParaRPr/>
          </a:p>
        </p:txBody>
      </p:sp>
      <p:sp>
        <p:nvSpPr>
          <p:cNvPr id="98" name="CustomShape 6"/>
          <p:cNvSpPr/>
          <p:nvPr/>
        </p:nvSpPr>
        <p:spPr>
          <a:xfrm>
            <a:off x="6288840" y="4750200"/>
            <a:ext cx="1138320" cy="821160"/>
          </a:xfrm>
          <a:prstGeom prst="rect">
            <a:avLst/>
          </a:prstGeom>
          <a:noFill/>
          <a:ln>
            <a:noFill/>
          </a:ln>
        </p:spPr>
        <p:style>
          <a:lnRef idx="0"/>
          <a:fillRef idx="0"/>
          <a:effectRef idx="0"/>
          <a:fontRef idx="minor"/>
        </p:style>
        <p:txBody>
          <a:bodyPr wrap="none" lIns="90000" rIns="90000" tIns="45000" bIns="45000"/>
          <a:p>
            <a:pPr>
              <a:lnSpc>
                <a:spcPct val="100000"/>
              </a:lnSpc>
            </a:pPr>
            <a:r>
              <a:rPr lang="en-US" sz="2400" strike="noStrike">
                <a:solidFill>
                  <a:srgbClr val="000000"/>
                </a:solidFill>
                <a:latin typeface="Helvetica Neue UltraLight"/>
              </a:rPr>
              <a:t>WMAP</a:t>
            </a:r>
            <a:endParaRPr/>
          </a:p>
          <a:p>
            <a:pPr>
              <a:lnSpc>
                <a:spcPct val="100000"/>
              </a:lnSpc>
            </a:pPr>
            <a:r>
              <a:rPr lang="en-US" sz="2400" strike="noStrike">
                <a:solidFill>
                  <a:srgbClr val="000000"/>
                </a:solidFill>
                <a:latin typeface="Helvetica Neue UltraLight"/>
              </a:rPr>
              <a:t> </a:t>
            </a:r>
            <a:r>
              <a:rPr lang="en-US" sz="2400" strike="noStrike">
                <a:solidFill>
                  <a:srgbClr val="000000"/>
                </a:solidFill>
                <a:latin typeface="Helvetica Neue UltraLight"/>
              </a:rPr>
              <a:t>2004</a:t>
            </a:r>
            <a:endParaRPr/>
          </a:p>
        </p:txBody>
      </p:sp>
      <p:sp>
        <p:nvSpPr>
          <p:cNvPr id="99" name="CustomShape 7"/>
          <p:cNvSpPr/>
          <p:nvPr/>
        </p:nvSpPr>
        <p:spPr>
          <a:xfrm>
            <a:off x="1917000" y="487440"/>
            <a:ext cx="373320" cy="456120"/>
          </a:xfrm>
          <a:prstGeom prst="rect">
            <a:avLst/>
          </a:prstGeom>
          <a:noFill/>
          <a:ln>
            <a:noFill/>
          </a:ln>
        </p:spPr>
        <p:style>
          <a:lnRef idx="0"/>
          <a:fillRef idx="0"/>
          <a:effectRef idx="0"/>
          <a:fontRef idx="minor"/>
        </p:style>
        <p:txBody>
          <a:bodyPr wrap="none" lIns="90000" rIns="90000" tIns="45000" bIns="45000"/>
          <a:p>
            <a:pPr>
              <a:lnSpc>
                <a:spcPct val="100000"/>
              </a:lnSpc>
            </a:pPr>
            <a:r>
              <a:rPr lang="en-US" sz="2400" strike="noStrike">
                <a:solidFill>
                  <a:srgbClr val="000000"/>
                </a:solidFill>
                <a:latin typeface="Helvetica Neue UltraLight"/>
              </a:rPr>
              <a:t>1</a:t>
            </a:r>
            <a:endParaRPr/>
          </a:p>
        </p:txBody>
      </p:sp>
      <p:sp>
        <p:nvSpPr>
          <p:cNvPr id="100" name="CustomShape 8"/>
          <p:cNvSpPr/>
          <p:nvPr/>
        </p:nvSpPr>
        <p:spPr>
          <a:xfrm>
            <a:off x="4038840" y="474480"/>
            <a:ext cx="954000" cy="456120"/>
          </a:xfrm>
          <a:prstGeom prst="rect">
            <a:avLst/>
          </a:prstGeom>
          <a:noFill/>
          <a:ln>
            <a:noFill/>
          </a:ln>
        </p:spPr>
        <p:style>
          <a:lnRef idx="0"/>
          <a:fillRef idx="0"/>
          <a:effectRef idx="0"/>
          <a:fontRef idx="minor"/>
        </p:style>
        <p:txBody>
          <a:bodyPr wrap="none" lIns="90000" rIns="90000" tIns="45000" bIns="45000"/>
          <a:p>
            <a:pPr>
              <a:lnSpc>
                <a:spcPct val="100000"/>
              </a:lnSpc>
            </a:pPr>
            <a:r>
              <a:rPr lang="en-US" sz="2400" strike="noStrike">
                <a:solidFill>
                  <a:srgbClr val="000000"/>
                </a:solidFill>
                <a:latin typeface="Helvetica Neue UltraLight"/>
              </a:rPr>
              <a:t>1000</a:t>
            </a:r>
            <a:endParaRPr/>
          </a:p>
        </p:txBody>
      </p:sp>
      <p:sp>
        <p:nvSpPr>
          <p:cNvPr id="101" name="CustomShape 9"/>
          <p:cNvSpPr/>
          <p:nvPr/>
        </p:nvSpPr>
        <p:spPr>
          <a:xfrm>
            <a:off x="5849640" y="590040"/>
            <a:ext cx="3168360" cy="456120"/>
          </a:xfrm>
          <a:prstGeom prst="rect">
            <a:avLst/>
          </a:prstGeom>
          <a:noFill/>
          <a:ln>
            <a:noFill/>
          </a:ln>
        </p:spPr>
        <p:style>
          <a:lnRef idx="0"/>
          <a:fillRef idx="0"/>
          <a:effectRef idx="0"/>
          <a:fontRef idx="minor"/>
        </p:style>
        <p:txBody>
          <a:bodyPr wrap="none" lIns="90000" rIns="90000" tIns="45000" bIns="45000"/>
          <a:p>
            <a:pPr>
              <a:lnSpc>
                <a:spcPct val="100000"/>
              </a:lnSpc>
            </a:pPr>
            <a:r>
              <a:rPr lang="en-US" sz="2400" strike="noStrike">
                <a:solidFill>
                  <a:srgbClr val="000000"/>
                </a:solidFill>
                <a:latin typeface="Helvetica Neue UltraLight"/>
              </a:rPr>
              <a:t>100       (TeraBytes)</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 name="TextShape 1"/>
          <p:cNvSpPr txBox="1"/>
          <p:nvPr/>
        </p:nvSpPr>
        <p:spPr>
          <a:xfrm>
            <a:off x="457200" y="274680"/>
            <a:ext cx="8229240" cy="1142640"/>
          </a:xfrm>
          <a:prstGeom prst="rect">
            <a:avLst/>
          </a:prstGeom>
          <a:noFill/>
          <a:ln>
            <a:noFill/>
          </a:ln>
        </p:spPr>
        <p:txBody>
          <a:bodyPr anchor="ctr"/>
          <a:p>
            <a:endParaRPr/>
          </a:p>
        </p:txBody>
      </p:sp>
      <p:sp>
        <p:nvSpPr>
          <p:cNvPr id="196" name="TextShape 2"/>
          <p:cNvSpPr txBox="1"/>
          <p:nvPr/>
        </p:nvSpPr>
        <p:spPr>
          <a:xfrm>
            <a:off x="457200" y="1600200"/>
            <a:ext cx="8229240" cy="4525560"/>
          </a:xfrm>
          <a:prstGeom prst="rect">
            <a:avLst/>
          </a:prstGeom>
          <a:noFill/>
          <a:ln>
            <a:noFill/>
          </a:ln>
        </p:spPr>
        <p:txBody>
          <a:bodyPr/>
          <a:p>
            <a:endParaRPr/>
          </a:p>
        </p:txBody>
      </p:sp>
      <p:pic>
        <p:nvPicPr>
          <p:cNvPr id="197" name="Picture 3" descr=""/>
          <p:cNvPicPr/>
          <p:nvPr/>
        </p:nvPicPr>
        <p:blipFill>
          <a:blip r:embed="rId1"/>
          <a:stretch/>
        </p:blipFill>
        <p:spPr>
          <a:xfrm>
            <a:off x="0" y="698400"/>
            <a:ext cx="9143640" cy="5454000"/>
          </a:xfrm>
          <a:prstGeom prst="rect">
            <a:avLst/>
          </a:prstGeom>
          <a:ln>
            <a:noFill/>
          </a:ln>
        </p:spPr>
      </p:pic>
      <p:sp>
        <p:nvSpPr>
          <p:cNvPr id="198" name="CustomShape 3"/>
          <p:cNvSpPr/>
          <p:nvPr/>
        </p:nvSpPr>
        <p:spPr>
          <a:xfrm>
            <a:off x="7498080" y="6354720"/>
            <a:ext cx="1285920" cy="637920"/>
          </a:xfrm>
          <a:prstGeom prst="rect">
            <a:avLst/>
          </a:prstGeom>
          <a:noFill/>
          <a:ln>
            <a:noFill/>
          </a:ln>
        </p:spPr>
        <p:style>
          <a:lnRef idx="0"/>
          <a:fillRef idx="0"/>
          <a:effectRef idx="0"/>
          <a:fontRef idx="minor"/>
        </p:style>
        <p:txBody>
          <a:bodyPr wrap="none" lIns="90000" rIns="90000" tIns="45000" bIns="45000"/>
          <a:p>
            <a:pPr>
              <a:lnSpc>
                <a:spcPct val="100000"/>
              </a:lnSpc>
            </a:pPr>
            <a:r>
              <a:rPr lang="en-US" sz="1200" strike="noStrike">
                <a:solidFill>
                  <a:srgbClr val="000000"/>
                </a:solidFill>
                <a:latin typeface="Calibri"/>
              </a:rPr>
              <a:t>Hanspeter Pfister </a:t>
            </a:r>
            <a:endParaRPr/>
          </a:p>
          <a:p>
            <a:pPr>
              <a:lnSpc>
                <a:spcPct val="100000"/>
              </a:lnSpc>
            </a:pPr>
            <a:r>
              <a:rPr lang="en-US" sz="1200" strike="noStrike">
                <a:solidFill>
                  <a:srgbClr val="000000"/>
                </a:solidFill>
                <a:latin typeface="Calibri"/>
              </a:rPr>
              <a:t>&amp; Joe Blitzstein </a:t>
            </a:r>
            <a:endParaRPr/>
          </a:p>
          <a:p>
            <a:pPr>
              <a:lnSpc>
                <a:spcPct val="100000"/>
              </a:lnSpc>
            </a:pPr>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 name="TextShape 1"/>
          <p:cNvSpPr txBox="1"/>
          <p:nvPr/>
        </p:nvSpPr>
        <p:spPr>
          <a:xfrm>
            <a:off x="457200" y="2581200"/>
            <a:ext cx="8229240" cy="763560"/>
          </a:xfrm>
          <a:prstGeom prst="rect">
            <a:avLst/>
          </a:prstGeom>
          <a:noFill/>
          <a:ln>
            <a:noFill/>
          </a:ln>
        </p:spPr>
        <p:txBody>
          <a:bodyPr/>
          <a:p>
            <a:pPr algn="ctr">
              <a:lnSpc>
                <a:spcPct val="100000"/>
              </a:lnSpc>
            </a:pPr>
            <a:r>
              <a:rPr lang="en-US" sz="3200" strike="noStrike">
                <a:solidFill>
                  <a:srgbClr val="000000"/>
                </a:solidFill>
                <a:latin typeface="Calibri"/>
              </a:rPr>
              <a:t>Any question?</a:t>
            </a: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0" name="TextShape 1"/>
          <p:cNvSpPr txBox="1"/>
          <p:nvPr/>
        </p:nvSpPr>
        <p:spPr>
          <a:xfrm>
            <a:off x="457200" y="2649240"/>
            <a:ext cx="8229240" cy="1142640"/>
          </a:xfrm>
          <a:prstGeom prst="rect">
            <a:avLst/>
          </a:prstGeom>
          <a:noFill/>
          <a:ln>
            <a:noFill/>
          </a:ln>
        </p:spPr>
        <p:txBody>
          <a:bodyPr anchor="ctr"/>
          <a:p>
            <a:pPr algn="ctr">
              <a:lnSpc>
                <a:spcPct val="100000"/>
              </a:lnSpc>
            </a:pPr>
            <a:r>
              <a:rPr b="1" lang="en-US" sz="6600" strike="noStrike">
                <a:solidFill>
                  <a:srgbClr val="000000"/>
                </a:solidFill>
                <a:latin typeface="Calibri"/>
              </a:rPr>
              <a:t>BIG DATA </a:t>
            </a:r>
            <a:r>
              <a:rPr b="1" lang="en-US" sz="6600" strike="noStrike">
                <a:solidFill>
                  <a:srgbClr val="000000"/>
                </a:solidFill>
                <a:latin typeface="Calibri"/>
              </a:rPr>
              <a:t>
</a:t>
            </a:r>
            <a:r>
              <a:rPr b="1" lang="en-US" sz="6600" strike="noStrike">
                <a:solidFill>
                  <a:srgbClr val="000000"/>
                </a:solidFill>
                <a:latin typeface="Calibri"/>
              </a:rPr>
              <a:t>Requirements</a:t>
            </a: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TextShape 1"/>
          <p:cNvSpPr txBox="1"/>
          <p:nvPr/>
        </p:nvSpPr>
        <p:spPr>
          <a:xfrm>
            <a:off x="457200" y="274680"/>
            <a:ext cx="8229240" cy="1142640"/>
          </a:xfrm>
          <a:prstGeom prst="rect">
            <a:avLst/>
          </a:prstGeom>
          <a:noFill/>
          <a:ln>
            <a:noFill/>
          </a:ln>
        </p:spPr>
        <p:txBody>
          <a:bodyPr anchor="ctr"/>
          <a:p>
            <a:endParaRPr/>
          </a:p>
        </p:txBody>
      </p:sp>
      <p:pic>
        <p:nvPicPr>
          <p:cNvPr id="202" name="Content Placeholder 3" descr=""/>
          <p:cNvPicPr/>
          <p:nvPr/>
        </p:nvPicPr>
        <p:blipFill>
          <a:blip r:embed="rId1"/>
          <a:srcRect l="0" t="1170" r="0" b="1170"/>
          <a:stretch/>
        </p:blipFill>
        <p:spPr>
          <a:xfrm>
            <a:off x="219600" y="1311120"/>
            <a:ext cx="8754840" cy="481464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03" name="Content Placeholder 3" descr=""/>
          <p:cNvPicPr/>
          <p:nvPr/>
        </p:nvPicPr>
        <p:blipFill>
          <a:blip r:embed="rId1"/>
          <a:srcRect l="0" t="9874" r="0" b="9874"/>
          <a:stretch/>
        </p:blipFill>
        <p:spPr>
          <a:xfrm>
            <a:off x="457200" y="1145880"/>
            <a:ext cx="8229240" cy="4525560"/>
          </a:xfrm>
          <a:prstGeom prst="rect">
            <a:avLst/>
          </a:prstGeom>
          <a:ln>
            <a:noFill/>
          </a:ln>
        </p:spPr>
      </p:pic>
      <p:sp>
        <p:nvSpPr>
          <p:cNvPr id="204" name="CustomShape 1"/>
          <p:cNvSpPr/>
          <p:nvPr/>
        </p:nvSpPr>
        <p:spPr>
          <a:xfrm>
            <a:off x="190080" y="6440760"/>
            <a:ext cx="4571640" cy="25776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000000"/>
                </a:solidFill>
                <a:latin typeface="Calibri"/>
              </a:rPr>
              <a:t>http://www.imexresearch.com/newsletters/BDEconomics.html</a:t>
            </a:r>
            <a:endParaRPr/>
          </a:p>
        </p:txBody>
      </p:sp>
      <p:sp>
        <p:nvSpPr>
          <p:cNvPr id="205" name="CustomShape 2"/>
          <p:cNvSpPr/>
          <p:nvPr/>
        </p:nvSpPr>
        <p:spPr>
          <a:xfrm>
            <a:off x="4377600" y="898200"/>
            <a:ext cx="2457000" cy="4976640"/>
          </a:xfrm>
          <a:prstGeom prst="donut">
            <a:avLst>
              <a:gd name="adj" fmla="val 11843"/>
            </a:avLst>
          </a:prstGeom>
          <a:solidFill>
            <a:srgbClr val="ff6600">
              <a:alpha val="55000"/>
            </a:srgbClr>
          </a:solidFill>
          <a:ln w="3240">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6" name="CustomShape 3"/>
          <p:cNvSpPr/>
          <p:nvPr/>
        </p:nvSpPr>
        <p:spPr>
          <a:xfrm>
            <a:off x="4229640" y="5904360"/>
            <a:ext cx="3024720" cy="6382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trike="noStrike">
                <a:solidFill>
                  <a:srgbClr val="984807"/>
                </a:solidFill>
                <a:latin typeface="Calibri"/>
              </a:rPr>
              <a:t>DATA SCIENCE</a:t>
            </a:r>
            <a:endParaRPr/>
          </a:p>
          <a:p>
            <a:pPr algn="ctr">
              <a:lnSpc>
                <a:spcPct val="100000"/>
              </a:lnSpc>
            </a:pPr>
            <a:r>
              <a:rPr b="1" lang="en-US" strike="noStrike">
                <a:solidFill>
                  <a:srgbClr val="984807"/>
                </a:solidFill>
                <a:latin typeface="Calibri"/>
              </a:rPr>
              <a:t>Machine Learning comes here</a:t>
            </a:r>
            <a:endParaRPr/>
          </a:p>
        </p:txBody>
      </p:sp>
    </p:spTree>
  </p:cSld>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Machine Learning</a:t>
            </a:r>
            <a:endParaRPr/>
          </a:p>
        </p:txBody>
      </p:sp>
      <p:pic>
        <p:nvPicPr>
          <p:cNvPr id="208" name="Content Placeholder 3" descr=""/>
          <p:cNvPicPr/>
          <p:nvPr/>
        </p:nvPicPr>
        <p:blipFill>
          <a:blip r:embed="rId1"/>
          <a:srcRect l="0" t="3487" r="0" b="3487"/>
          <a:stretch/>
        </p:blipFill>
        <p:spPr>
          <a:xfrm>
            <a:off x="457200" y="1600200"/>
            <a:ext cx="8229240" cy="452556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 name="TextShape 1"/>
          <p:cNvSpPr txBox="1"/>
          <p:nvPr/>
        </p:nvSpPr>
        <p:spPr>
          <a:xfrm>
            <a:off x="457200" y="2502360"/>
            <a:ext cx="8229240" cy="1142640"/>
          </a:xfrm>
          <a:prstGeom prst="rect">
            <a:avLst/>
          </a:prstGeom>
          <a:noFill/>
          <a:ln>
            <a:noFill/>
          </a:ln>
        </p:spPr>
        <p:txBody>
          <a:bodyPr anchor="ctr"/>
          <a:p>
            <a:pPr algn="ctr">
              <a:lnSpc>
                <a:spcPct val="100000"/>
              </a:lnSpc>
            </a:pPr>
            <a:r>
              <a:rPr b="1" lang="en-US" sz="4400" strike="noStrike">
                <a:solidFill>
                  <a:srgbClr val="000000"/>
                </a:solidFill>
                <a:latin typeface="Calibri"/>
              </a:rPr>
              <a:t>Data Science</a:t>
            </a:r>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 name="CustomShape 1"/>
          <p:cNvSpPr/>
          <p:nvPr/>
        </p:nvSpPr>
        <p:spPr>
          <a:xfrm>
            <a:off x="621360" y="1863720"/>
            <a:ext cx="8006400" cy="3106080"/>
          </a:xfrm>
          <a:prstGeom prst="rect">
            <a:avLst/>
          </a:prstGeom>
          <a:noFill/>
          <a:ln>
            <a:noFill/>
          </a:ln>
        </p:spPr>
        <p:style>
          <a:lnRef idx="0"/>
          <a:fillRef idx="0"/>
          <a:effectRef idx="0"/>
          <a:fontRef idx="minor"/>
        </p:style>
        <p:txBody>
          <a:bodyPr lIns="90000" rIns="90000" tIns="45000" bIns="45000"/>
          <a:p>
            <a:pPr>
              <a:lnSpc>
                <a:spcPct val="100000"/>
              </a:lnSpc>
            </a:pPr>
            <a:r>
              <a:rPr lang="en-US" sz="6600" strike="noStrike" baseline="30000">
                <a:solidFill>
                  <a:srgbClr val="000000"/>
                </a:solidFill>
                <a:latin typeface="Calibri"/>
              </a:rPr>
              <a:t>To gain insights into data through computation, statistics, and visualization</a:t>
            </a:r>
            <a:endParaRPr/>
          </a:p>
        </p:txBody>
      </p:sp>
      <p:pic>
        <p:nvPicPr>
          <p:cNvPr id="211" name="Picture 8" descr=""/>
          <p:cNvPicPr/>
          <p:nvPr/>
        </p:nvPicPr>
        <p:blipFill>
          <a:blip r:embed="rId1"/>
          <a:stretch/>
        </p:blipFill>
        <p:spPr>
          <a:xfrm>
            <a:off x="-13680" y="3581640"/>
            <a:ext cx="9143640" cy="2889360"/>
          </a:xfrm>
          <a:prstGeom prst="rect">
            <a:avLst/>
          </a:prstGeom>
          <a:ln>
            <a:noFill/>
          </a:ln>
        </p:spPr>
      </p:pic>
      <p:sp>
        <p:nvSpPr>
          <p:cNvPr id="212" name="CustomShape 2"/>
          <p:cNvSpPr/>
          <p:nvPr/>
        </p:nvSpPr>
        <p:spPr>
          <a:xfrm>
            <a:off x="2454480" y="349920"/>
            <a:ext cx="4119120" cy="1004760"/>
          </a:xfrm>
          <a:prstGeom prst="rect">
            <a:avLst/>
          </a:prstGeom>
          <a:noFill/>
          <a:ln>
            <a:noFill/>
          </a:ln>
        </p:spPr>
        <p:style>
          <a:lnRef idx="0"/>
          <a:fillRef idx="0"/>
          <a:effectRef idx="0"/>
          <a:fontRef idx="minor"/>
        </p:style>
        <p:txBody>
          <a:bodyPr wrap="none" lIns="90000" rIns="90000" tIns="45000" bIns="45000"/>
          <a:p>
            <a:pPr>
              <a:lnSpc>
                <a:spcPct val="100000"/>
              </a:lnSpc>
            </a:pPr>
            <a:r>
              <a:rPr lang="en-US" sz="6000" strike="noStrike">
                <a:solidFill>
                  <a:srgbClr val="000000"/>
                </a:solidFill>
                <a:latin typeface="Calibri"/>
              </a:rPr>
              <a:t>Data Science</a:t>
            </a:r>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CustomShape 1"/>
          <p:cNvSpPr/>
          <p:nvPr/>
        </p:nvSpPr>
        <p:spPr>
          <a:xfrm>
            <a:off x="1591560" y="2589120"/>
            <a:ext cx="3463200" cy="3162960"/>
          </a:xfrm>
          <a:prstGeom prst="ellipse">
            <a:avLst/>
          </a:prstGeom>
          <a:solidFill>
            <a:srgbClr val="ff0000">
              <a:alpha val="19000"/>
            </a:srgbClr>
          </a:solidFill>
          <a:ln>
            <a:solidFill>
              <a:srgbClr val="4a7ebb"/>
            </a:solidFill>
            <a:round/>
          </a:ln>
          <a:effectLst>
            <a:outerShdw blurRad="279400" dir="12600000" dist="63500" rotWithShape="0">
              <a:srgbClr val="000000">
                <a:alpha val="33000"/>
              </a:srgbClr>
            </a:outerShdw>
          </a:effectLst>
        </p:spPr>
        <p:style>
          <a:lnRef idx="1">
            <a:schemeClr val="accent1"/>
          </a:lnRef>
          <a:fillRef idx="3">
            <a:schemeClr val="accent1"/>
          </a:fillRef>
          <a:effectRef idx="2">
            <a:schemeClr val="accent1"/>
          </a:effectRef>
          <a:fontRef idx="minor"/>
        </p:style>
      </p:sp>
      <p:sp>
        <p:nvSpPr>
          <p:cNvPr id="214" name="CustomShape 2"/>
          <p:cNvSpPr/>
          <p:nvPr/>
        </p:nvSpPr>
        <p:spPr>
          <a:xfrm>
            <a:off x="4120200" y="2556720"/>
            <a:ext cx="3463200" cy="3162960"/>
          </a:xfrm>
          <a:prstGeom prst="ellipse">
            <a:avLst/>
          </a:prstGeom>
          <a:solidFill>
            <a:srgbClr val="800000">
              <a:alpha val="52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5" name="CustomShape 3"/>
          <p:cNvSpPr/>
          <p:nvPr/>
        </p:nvSpPr>
        <p:spPr>
          <a:xfrm>
            <a:off x="1738800" y="4122720"/>
            <a:ext cx="2250000" cy="395280"/>
          </a:xfrm>
          <a:prstGeom prst="rect">
            <a:avLst/>
          </a:prstGeom>
          <a:noFill/>
          <a:ln>
            <a:noFill/>
          </a:ln>
        </p:spPr>
        <p:style>
          <a:lnRef idx="0"/>
          <a:fillRef idx="0"/>
          <a:effectRef idx="0"/>
          <a:fontRef idx="minor"/>
        </p:style>
        <p:txBody>
          <a:bodyPr lIns="90000" rIns="90000" tIns="45000" bIns="45000"/>
          <a:p>
            <a:pPr algn="ctr">
              <a:lnSpc>
                <a:spcPct val="100000"/>
              </a:lnSpc>
            </a:pPr>
            <a:r>
              <a:rPr i="1" lang="en-US" sz="2000" strike="noStrike">
                <a:solidFill>
                  <a:srgbClr val="000000"/>
                </a:solidFill>
                <a:latin typeface="Helvetica Neue"/>
              </a:rPr>
              <a:t>Hacking skills</a:t>
            </a:r>
            <a:endParaRPr/>
          </a:p>
        </p:txBody>
      </p:sp>
      <p:sp>
        <p:nvSpPr>
          <p:cNvPr id="216" name="CustomShape 4"/>
          <p:cNvSpPr/>
          <p:nvPr/>
        </p:nvSpPr>
        <p:spPr>
          <a:xfrm>
            <a:off x="5347440" y="3801960"/>
            <a:ext cx="2130840" cy="1005120"/>
          </a:xfrm>
          <a:prstGeom prst="rect">
            <a:avLst/>
          </a:prstGeom>
          <a:noFill/>
          <a:ln>
            <a:noFill/>
          </a:ln>
        </p:spPr>
        <p:style>
          <a:lnRef idx="0"/>
          <a:fillRef idx="0"/>
          <a:effectRef idx="0"/>
          <a:fontRef idx="minor"/>
        </p:style>
        <p:txBody>
          <a:bodyPr lIns="90000" rIns="90000" tIns="45000" bIns="45000"/>
          <a:p>
            <a:pPr algn="ctr">
              <a:lnSpc>
                <a:spcPct val="100000"/>
              </a:lnSpc>
            </a:pPr>
            <a:r>
              <a:rPr i="1" lang="en-US" sz="2000" strike="noStrike">
                <a:solidFill>
                  <a:srgbClr val="000000"/>
                </a:solidFill>
                <a:latin typeface="Helvetica Neue"/>
              </a:rPr>
              <a:t>Algorithms</a:t>
            </a:r>
            <a:endParaRPr/>
          </a:p>
          <a:p>
            <a:pPr algn="ctr">
              <a:lnSpc>
                <a:spcPct val="100000"/>
              </a:lnSpc>
            </a:pPr>
            <a:r>
              <a:rPr i="1" lang="en-US" sz="2000" strike="noStrike">
                <a:solidFill>
                  <a:srgbClr val="000000"/>
                </a:solidFill>
                <a:latin typeface="Helvetica Neue"/>
              </a:rPr>
              <a:t>Machine Learning </a:t>
            </a:r>
            <a:endParaRPr/>
          </a:p>
        </p:txBody>
      </p:sp>
      <p:sp>
        <p:nvSpPr>
          <p:cNvPr id="217" name="CustomShape 5"/>
          <p:cNvSpPr/>
          <p:nvPr/>
        </p:nvSpPr>
        <p:spPr>
          <a:xfrm>
            <a:off x="3377520" y="5906520"/>
            <a:ext cx="2741400" cy="516960"/>
          </a:xfrm>
          <a:prstGeom prst="rect">
            <a:avLst/>
          </a:prstGeom>
          <a:noFill/>
          <a:ln>
            <a:noFill/>
          </a:ln>
        </p:spPr>
        <p:style>
          <a:lnRef idx="0"/>
          <a:fillRef idx="0"/>
          <a:effectRef idx="0"/>
          <a:fontRef idx="minor"/>
        </p:style>
        <p:txBody>
          <a:bodyPr wrap="none" lIns="90000" rIns="90000" tIns="45000" bIns="45000"/>
          <a:p>
            <a:pPr algn="ctr">
              <a:lnSpc>
                <a:spcPct val="100000"/>
              </a:lnSpc>
            </a:pPr>
            <a:r>
              <a:rPr lang="en-US" sz="2800" strike="noStrike">
                <a:solidFill>
                  <a:srgbClr val="000090"/>
                </a:solidFill>
                <a:latin typeface="Helvetica Neue"/>
              </a:rPr>
              <a:t>DATA SCIENCE</a:t>
            </a:r>
            <a:endParaRPr/>
          </a:p>
        </p:txBody>
      </p:sp>
      <p:sp>
        <p:nvSpPr>
          <p:cNvPr id="218" name="CustomShape 6"/>
          <p:cNvSpPr/>
          <p:nvPr/>
        </p:nvSpPr>
        <p:spPr>
          <a:xfrm>
            <a:off x="2729520" y="831240"/>
            <a:ext cx="3463200" cy="3162960"/>
          </a:xfrm>
          <a:prstGeom prst="ellipse">
            <a:avLst/>
          </a:prstGeom>
          <a:solidFill>
            <a:schemeClr val="bg2">
              <a:lumMod val="75000"/>
              <a:alpha val="45000"/>
            </a:schemeClr>
          </a:solidFill>
          <a:ln>
            <a:solidFill>
              <a:schemeClr val="bg1">
                <a:lumMod val="65000"/>
              </a:schemeClr>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9" name="CustomShape 7"/>
          <p:cNvSpPr/>
          <p:nvPr/>
        </p:nvSpPr>
        <p:spPr>
          <a:xfrm>
            <a:off x="4293360" y="3591360"/>
            <a:ext cx="577080" cy="2161080"/>
          </a:xfrm>
          <a:prstGeom prst="upArrow">
            <a:avLst>
              <a:gd name="adj1" fmla="val 50000"/>
              <a:gd name="adj2" fmla="val 5000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0" name="CustomShape 8"/>
          <p:cNvSpPr/>
          <p:nvPr/>
        </p:nvSpPr>
        <p:spPr>
          <a:xfrm>
            <a:off x="3387960" y="1557000"/>
            <a:ext cx="228564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i="1" lang="en-US" strike="noStrike">
                <a:solidFill>
                  <a:srgbClr val="000000"/>
                </a:solidFill>
                <a:latin typeface="Helvetica Neue"/>
              </a:rPr>
              <a:t>DOMAIN SPECIFIC </a:t>
            </a:r>
            <a:endParaRPr/>
          </a:p>
          <a:p>
            <a:pPr algn="ctr">
              <a:lnSpc>
                <a:spcPct val="100000"/>
              </a:lnSpc>
            </a:pPr>
            <a:r>
              <a:rPr i="1" lang="en-US" strike="noStrike">
                <a:solidFill>
                  <a:srgbClr val="000000"/>
                </a:solidFill>
                <a:latin typeface="Helvetica Neue"/>
              </a:rPr>
              <a:t>KNOWLEDGE</a:t>
            </a:r>
            <a:endParaRPr/>
          </a:p>
        </p:txBody>
      </p:sp>
      <p:sp>
        <p:nvSpPr>
          <p:cNvPr id="221" name="CustomShape 9"/>
          <p:cNvSpPr/>
          <p:nvPr/>
        </p:nvSpPr>
        <p:spPr>
          <a:xfrm>
            <a:off x="6545520" y="5379120"/>
            <a:ext cx="2755080" cy="118764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2400" strike="noStrike">
                <a:solidFill>
                  <a:srgbClr val="000000"/>
                </a:solidFill>
                <a:latin typeface="Helvetica Neue"/>
              </a:rPr>
              <a:t>MATHEMATICS </a:t>
            </a:r>
            <a:endParaRPr/>
          </a:p>
          <a:p>
            <a:pPr algn="ctr">
              <a:lnSpc>
                <a:spcPct val="100000"/>
              </a:lnSpc>
            </a:pPr>
            <a:r>
              <a:rPr b="1" lang="en-US" sz="2400" strike="noStrike">
                <a:solidFill>
                  <a:srgbClr val="000000"/>
                </a:solidFill>
                <a:latin typeface="Helvetica Neue"/>
              </a:rPr>
              <a:t>&amp; STATISTICS</a:t>
            </a:r>
            <a:endParaRPr/>
          </a:p>
          <a:p>
            <a:pPr algn="ctr">
              <a:lnSpc>
                <a:spcPct val="100000"/>
              </a:lnSpc>
            </a:pPr>
            <a:endParaRPr/>
          </a:p>
        </p:txBody>
      </p:sp>
      <p:sp>
        <p:nvSpPr>
          <p:cNvPr id="222" name="CustomShape 10"/>
          <p:cNvSpPr/>
          <p:nvPr/>
        </p:nvSpPr>
        <p:spPr>
          <a:xfrm>
            <a:off x="325440" y="5379120"/>
            <a:ext cx="2194200" cy="8218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2400" strike="noStrike">
                <a:solidFill>
                  <a:srgbClr val="000000"/>
                </a:solidFill>
                <a:latin typeface="Helvetica Neue"/>
              </a:rPr>
              <a:t>COMPUTER </a:t>
            </a:r>
            <a:endParaRPr/>
          </a:p>
          <a:p>
            <a:pPr algn="ctr">
              <a:lnSpc>
                <a:spcPct val="100000"/>
              </a:lnSpc>
            </a:pPr>
            <a:r>
              <a:rPr b="1" lang="en-US" sz="2400" strike="noStrike">
                <a:solidFill>
                  <a:srgbClr val="000000"/>
                </a:solidFill>
                <a:latin typeface="Helvetica Neue"/>
              </a:rPr>
              <a:t>SCIENCE</a:t>
            </a:r>
            <a:endParaRPr/>
          </a:p>
        </p:txBody>
      </p:sp>
      <p:sp>
        <p:nvSpPr>
          <p:cNvPr id="223" name="CustomShape 11"/>
          <p:cNvSpPr/>
          <p:nvPr/>
        </p:nvSpPr>
        <p:spPr>
          <a:xfrm>
            <a:off x="4842720" y="2860200"/>
            <a:ext cx="1008720" cy="729000"/>
          </a:xfrm>
          <a:prstGeom prst="rect">
            <a:avLst/>
          </a:prstGeom>
          <a:noFill/>
          <a:ln>
            <a:noFill/>
          </a:ln>
        </p:spPr>
        <p:style>
          <a:lnRef idx="0"/>
          <a:fillRef idx="0"/>
          <a:effectRef idx="0"/>
          <a:fontRef idx="minor"/>
        </p:style>
        <p:txBody>
          <a:bodyPr lIns="90000" rIns="90000" tIns="45000" bIns="45000"/>
          <a:p>
            <a:pPr algn="ctr">
              <a:lnSpc>
                <a:spcPct val="100000"/>
              </a:lnSpc>
            </a:pPr>
            <a:r>
              <a:rPr lang="en-US" sz="1400" strike="noStrike">
                <a:solidFill>
                  <a:srgbClr val="254061"/>
                </a:solidFill>
                <a:latin typeface="Helvetica Neue"/>
              </a:rPr>
              <a:t>Traditional </a:t>
            </a:r>
            <a:endParaRPr/>
          </a:p>
          <a:p>
            <a:pPr algn="ctr">
              <a:lnSpc>
                <a:spcPct val="100000"/>
              </a:lnSpc>
            </a:pPr>
            <a:r>
              <a:rPr lang="en-US" sz="1400" strike="noStrike">
                <a:solidFill>
                  <a:srgbClr val="254061"/>
                </a:solidFill>
                <a:latin typeface="Helvetica Neue"/>
              </a:rPr>
              <a:t>research</a:t>
            </a:r>
            <a:endParaRPr/>
          </a:p>
        </p:txBody>
      </p:sp>
      <p:sp>
        <p:nvSpPr>
          <p:cNvPr id="224" name="CustomShape 12"/>
          <p:cNvSpPr/>
          <p:nvPr/>
        </p:nvSpPr>
        <p:spPr>
          <a:xfrm>
            <a:off x="3500280" y="284040"/>
            <a:ext cx="1764720" cy="4561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2400" strike="noStrike">
                <a:solidFill>
                  <a:srgbClr val="000000"/>
                </a:solidFill>
                <a:latin typeface="Helvetica Neue"/>
              </a:rPr>
              <a:t>BIG DATA</a:t>
            </a:r>
            <a:endParaRPr/>
          </a:p>
        </p:txBody>
      </p:sp>
    </p:spTree>
  </p:cSld>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2" presetSubtype="4">
                                  <p:stCondLst>
                                    <p:cond delay="0"/>
                                  </p:stCondLst>
                                  <p:childTnLst>
                                    <p:set>
                                      <p:cBhvr>
                                        <p:cTn id="26" dur="1" fill="hold">
                                          <p:stCondLst>
                                            <p:cond delay="0"/>
                                          </p:stCondLst>
                                        </p:cTn>
                                        <p:tgtEl>
                                          <p:spTgt spid="217"/>
                                        </p:tgtEl>
                                        <p:attrNameLst>
                                          <p:attrName>style.visibility</p:attrName>
                                        </p:attrNameLst>
                                      </p:cBhvr>
                                      <p:to>
                                        <p:strVal val="visible"/>
                                      </p:to>
                                    </p:set>
                                    <p:anim calcmode="lin" valueType="num">
                                      <p:cBhvr additive="repl">
                                        <p:cTn id="27" dur="500" fill="hold"/>
                                        <p:tgtEl>
                                          <p:spTgt spid="217"/>
                                        </p:tgtEl>
                                        <p:attrNameLst>
                                          <p:attrName>ppt_x</p:attrName>
                                        </p:attrNameLst>
                                      </p:cBhvr>
                                      <p:tavLst>
                                        <p:tav tm="0">
                                          <p:val>
                                            <p:strVal val="#ppt_x"/>
                                          </p:val>
                                        </p:tav>
                                        <p:tav tm="100000">
                                          <p:val>
                                            <p:strVal val="#ppt_x"/>
                                          </p:val>
                                        </p:tav>
                                      </p:tavLst>
                                    </p:anim>
                                    <p:anim calcmode="lin" valueType="num">
                                      <p:cBhvr additive="repl">
                                        <p:cTn id="28" dur="500" fill="hold"/>
                                        <p:tgtEl>
                                          <p:spTgt spid="217"/>
                                        </p:tgtEl>
                                        <p:attrNameLst>
                                          <p:attrName>ppt_y</p:attrName>
                                        </p:attrNameLst>
                                      </p:cBhvr>
                                      <p:tavLst>
                                        <p:tav tm="0">
                                          <p:val>
                                            <p:strVal val="1+#ppt_h/2"/>
                                          </p:val>
                                        </p:tav>
                                        <p:tav tm="100000">
                                          <p:val>
                                            <p:strVal val="#ppt_y"/>
                                          </p:val>
                                        </p:tav>
                                      </p:tavLst>
                                    </p:anim>
                                  </p:childTnLst>
                                </p:cTn>
                              </p:par>
                              <p:par>
                                <p:cTn id="29" nodeType="withEffect" fill="hold" presetClass="entr" presetID="2" presetSubtype="4">
                                  <p:stCondLst>
                                    <p:cond delay="0"/>
                                  </p:stCondLst>
                                  <p:childTnLst>
                                    <p:set>
                                      <p:cBhvr>
                                        <p:cTn id="30" dur="1" fill="hold">
                                          <p:stCondLst>
                                            <p:cond delay="0"/>
                                          </p:stCondLst>
                                        </p:cTn>
                                        <p:tgtEl>
                                          <p:spTgt spid="219"/>
                                        </p:tgtEl>
                                        <p:attrNameLst>
                                          <p:attrName>style.visibility</p:attrName>
                                        </p:attrNameLst>
                                      </p:cBhvr>
                                      <p:to>
                                        <p:strVal val="visible"/>
                                      </p:to>
                                    </p:set>
                                    <p:anim calcmode="lin" valueType="num">
                                      <p:cBhvr additive="repl">
                                        <p:cTn id="31" dur="500" fill="hold"/>
                                        <p:tgtEl>
                                          <p:spTgt spid="219"/>
                                        </p:tgtEl>
                                        <p:attrNameLst>
                                          <p:attrName>ppt_x</p:attrName>
                                        </p:attrNameLst>
                                      </p:cBhvr>
                                      <p:tavLst>
                                        <p:tav tm="0">
                                          <p:val>
                                            <p:strVal val="#ppt_x"/>
                                          </p:val>
                                        </p:tav>
                                        <p:tav tm="100000">
                                          <p:val>
                                            <p:strVal val="#ppt_x"/>
                                          </p:val>
                                        </p:tav>
                                      </p:tavLst>
                                    </p:anim>
                                    <p:anim calcmode="lin" valueType="num">
                                      <p:cBhvr additive="repl">
                                        <p:cTn id="32" dur="500" fill="hold"/>
                                        <p:tgtEl>
                                          <p:spTgt spid="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You are a data scientist!</a:t>
            </a:r>
            <a:endParaRPr/>
          </a:p>
        </p:txBody>
      </p:sp>
      <p:sp>
        <p:nvSpPr>
          <p:cNvPr id="226" name="TextShape 2"/>
          <p:cNvSpPr txBox="1"/>
          <p:nvPr/>
        </p:nvSpPr>
        <p:spPr>
          <a:xfrm>
            <a:off x="457200" y="1600200"/>
            <a:ext cx="8229240" cy="4525560"/>
          </a:xfrm>
          <a:prstGeom prst="rect">
            <a:avLst/>
          </a:prstGeom>
          <a:noFill/>
          <a:ln>
            <a:noFill/>
          </a:ln>
        </p:spPr>
        <p:txBody>
          <a:bodyPr/>
          <a:p>
            <a:endParaRPr/>
          </a:p>
        </p:txBody>
      </p:sp>
      <p:sp>
        <p:nvSpPr>
          <p:cNvPr id="227" name="CustomShape 3"/>
          <p:cNvSpPr/>
          <p:nvPr/>
        </p:nvSpPr>
        <p:spPr>
          <a:xfrm>
            <a:off x="759600" y="2752920"/>
            <a:ext cx="7806960" cy="3014280"/>
          </a:xfrm>
          <a:prstGeom prst="rect">
            <a:avLst/>
          </a:prstGeom>
          <a:noFill/>
          <a:ln>
            <a:noFill/>
          </a:ln>
        </p:spPr>
        <p:style>
          <a:lnRef idx="0"/>
          <a:fillRef idx="0"/>
          <a:effectRef idx="0"/>
          <a:fontRef idx="minor"/>
        </p:style>
        <p:txBody>
          <a:bodyPr lIns="90000" rIns="90000" tIns="45000" bIns="45000"/>
          <a:p>
            <a:pPr>
              <a:lnSpc>
                <a:spcPct val="100000"/>
              </a:lnSpc>
            </a:pPr>
            <a:r>
              <a:rPr lang="en-US" sz="4800" strike="noStrike" baseline="30000">
                <a:solidFill>
                  <a:srgbClr val="000000"/>
                </a:solidFill>
                <a:latin typeface="Calibri"/>
              </a:rPr>
              <a:t>“</a:t>
            </a:r>
            <a:r>
              <a:rPr lang="en-US" sz="4800" strike="noStrike" baseline="30000">
                <a:solidFill>
                  <a:srgbClr val="000000"/>
                </a:solidFill>
                <a:latin typeface="Calibri"/>
              </a:rPr>
              <a:t>A data scientist is someone who knows more statistics than a computer scientist and more computer science than a statistician.”</a:t>
            </a:r>
            <a:endParaRPr/>
          </a:p>
          <a:p>
            <a:pPr algn="r">
              <a:lnSpc>
                <a:spcPct val="100000"/>
              </a:lnSpc>
            </a:pPr>
            <a:r>
              <a:rPr lang="en-US" sz="4800" strike="noStrike" baseline="30000">
                <a:solidFill>
                  <a:srgbClr val="000000"/>
                </a:solidFill>
                <a:latin typeface="Calibri"/>
              </a:rPr>
              <a:t>- Josh Blumenstock</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 name="TextShape 1"/>
          <p:cNvSpPr txBox="1"/>
          <p:nvPr/>
        </p:nvSpPr>
        <p:spPr>
          <a:xfrm>
            <a:off x="457200" y="274680"/>
            <a:ext cx="8229240" cy="1142640"/>
          </a:xfrm>
          <a:prstGeom prst="rect">
            <a:avLst/>
          </a:prstGeom>
          <a:noFill/>
          <a:ln>
            <a:noFill/>
          </a:ln>
        </p:spPr>
        <p:txBody>
          <a:bodyPr anchor="ctr"/>
          <a:p>
            <a:endParaRPr/>
          </a:p>
        </p:txBody>
      </p:sp>
      <p:sp>
        <p:nvSpPr>
          <p:cNvPr id="103" name="TextShape 2"/>
          <p:cNvSpPr txBox="1"/>
          <p:nvPr/>
        </p:nvSpPr>
        <p:spPr>
          <a:xfrm>
            <a:off x="457200" y="1600200"/>
            <a:ext cx="8229240" cy="4525560"/>
          </a:xfrm>
          <a:prstGeom prst="rect">
            <a:avLst/>
          </a:prstGeom>
          <a:noFill/>
          <a:ln>
            <a:noFill/>
          </a:ln>
        </p:spPr>
        <p:txBody>
          <a:bodyPr/>
          <a:p>
            <a:endParaRPr/>
          </a:p>
        </p:txBody>
      </p:sp>
      <p:pic>
        <p:nvPicPr>
          <p:cNvPr id="104" name="Content Placeholder 3" descr=""/>
          <p:cNvPicPr/>
          <p:nvPr/>
        </p:nvPicPr>
        <p:blipFill>
          <a:blip r:embed="rId1"/>
          <a:srcRect l="2326" t="0" r="3651" b="0"/>
          <a:stretch/>
        </p:blipFill>
        <p:spPr>
          <a:xfrm>
            <a:off x="2493000" y="-563760"/>
            <a:ext cx="4767840" cy="7535160"/>
          </a:xfrm>
          <a:prstGeom prst="rect">
            <a:avLst/>
          </a:prstGeom>
          <a:ln>
            <a:noFill/>
          </a:ln>
        </p:spPr>
      </p:pic>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Nate Silver: data scientist </a:t>
            </a:r>
            <a:endParaRPr/>
          </a:p>
        </p:txBody>
      </p:sp>
      <p:pic>
        <p:nvPicPr>
          <p:cNvPr id="229" name="Content Placeholder 3" descr=""/>
          <p:cNvPicPr/>
          <p:nvPr/>
        </p:nvPicPr>
        <p:blipFill>
          <a:blip r:embed="rId1"/>
          <a:srcRect l="-10606" t="0" r="-10606" b="0"/>
          <a:stretch/>
        </p:blipFill>
        <p:spPr>
          <a:xfrm>
            <a:off x="457200" y="1600200"/>
            <a:ext cx="8229240" cy="4525560"/>
          </a:xfrm>
          <a:prstGeom prst="rect">
            <a:avLst/>
          </a:prstGeom>
          <a:ln>
            <a:noFill/>
          </a:ln>
        </p:spPr>
      </p:pic>
      <p:sp>
        <p:nvSpPr>
          <p:cNvPr id="230" name="CustomShape 2"/>
          <p:cNvSpPr/>
          <p:nvPr/>
        </p:nvSpPr>
        <p:spPr>
          <a:xfrm>
            <a:off x="715680" y="6211800"/>
            <a:ext cx="7970760" cy="333720"/>
          </a:xfrm>
          <a:prstGeom prst="rect">
            <a:avLst/>
          </a:prstGeom>
          <a:noFill/>
          <a:ln>
            <a:noFill/>
          </a:ln>
        </p:spPr>
        <p:style>
          <a:lnRef idx="0"/>
          <a:fillRef idx="0"/>
          <a:effectRef idx="0"/>
          <a:fontRef idx="minor"/>
        </p:style>
        <p:txBody>
          <a:bodyPr lIns="90000" rIns="90000" tIns="45000" bIns="45000"/>
          <a:p>
            <a:pPr algn="ctr">
              <a:lnSpc>
                <a:spcPct val="100000"/>
              </a:lnSpc>
            </a:pPr>
            <a:r>
              <a:rPr lang="en-US" sz="1600" strike="noStrike">
                <a:solidFill>
                  <a:srgbClr val="000000"/>
                </a:solidFill>
                <a:latin typeface="Calibri"/>
              </a:rPr>
              <a:t>Named as one of The World's 100 Most Influential People by Time</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1"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Nate Silver: a data science witch</a:t>
            </a:r>
            <a:endParaRPr/>
          </a:p>
        </p:txBody>
      </p:sp>
      <p:pic>
        <p:nvPicPr>
          <p:cNvPr id="232" name="Picture 9" descr=""/>
          <p:cNvPicPr/>
          <p:nvPr/>
        </p:nvPicPr>
        <p:blipFill>
          <a:blip r:embed="rId1"/>
          <a:stretch/>
        </p:blipFill>
        <p:spPr>
          <a:xfrm>
            <a:off x="178200" y="1977120"/>
            <a:ext cx="8751240" cy="3515040"/>
          </a:xfrm>
          <a:prstGeom prst="rect">
            <a:avLst/>
          </a:prstGeom>
          <a:ln>
            <a:noFill/>
          </a:ln>
        </p:spPr>
      </p:pic>
      <p:sp>
        <p:nvSpPr>
          <p:cNvPr id="233" name="CustomShape 2"/>
          <p:cNvSpPr/>
          <p:nvPr/>
        </p:nvSpPr>
        <p:spPr>
          <a:xfrm>
            <a:off x="720000" y="5575680"/>
            <a:ext cx="7476480" cy="17362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Nate Silver prediction: </a:t>
            </a:r>
            <a:endParaRPr/>
          </a:p>
          <a:p>
            <a:pPr>
              <a:lnSpc>
                <a:spcPct val="100000"/>
              </a:lnSpc>
            </a:pPr>
            <a:r>
              <a:rPr lang="en-US" strike="noStrike">
                <a:solidFill>
                  <a:srgbClr val="000000"/>
                </a:solidFill>
                <a:latin typeface="Calibri"/>
              </a:rPr>
              <a:t>Barack Obama a 90.9% chance of winning a majority of the 538 electoral votes</a:t>
            </a:r>
            <a:endParaRPr/>
          </a:p>
          <a:p>
            <a:pPr>
              <a:lnSpc>
                <a:spcPct val="100000"/>
              </a:lnSpc>
            </a:pPr>
            <a:r>
              <a:rPr lang="en-US" strike="noStrike">
                <a:solidFill>
                  <a:srgbClr val="000000"/>
                </a:solidFill>
                <a:latin typeface="Calibri"/>
              </a:rPr>
              <a:t>predicted the winner of every one of the 50 states and the District of Columbia</a:t>
            </a:r>
            <a:endParaRPr/>
          </a:p>
          <a:p>
            <a:pPr>
              <a:lnSpc>
                <a:spcPct val="100000"/>
              </a:lnSpc>
            </a:pPr>
            <a:endParaRPr/>
          </a:p>
          <a:p>
            <a:pPr>
              <a:lnSpc>
                <a:spcPct val="100000"/>
              </a:lnSpc>
            </a:pPr>
            <a:endParaRPr/>
          </a:p>
          <a:p>
            <a:pPr>
              <a:lnSpc>
                <a:spcPct val="100000"/>
              </a:lnSpc>
            </a:pPr>
            <a:endParaRPr/>
          </a:p>
        </p:txBody>
      </p:sp>
      <p:sp>
        <p:nvSpPr>
          <p:cNvPr id="234" name="CustomShape 3"/>
          <p:cNvSpPr/>
          <p:nvPr/>
        </p:nvSpPr>
        <p:spPr>
          <a:xfrm>
            <a:off x="3242520" y="1535760"/>
            <a:ext cx="1957320" cy="364680"/>
          </a:xfrm>
          <a:prstGeom prst="rect">
            <a:avLst/>
          </a:prstGeom>
          <a:noFill/>
          <a:ln>
            <a:noFill/>
          </a:ln>
        </p:spPr>
        <p:style>
          <a:lnRef idx="0"/>
          <a:fillRef idx="0"/>
          <a:effectRef idx="0"/>
          <a:fontRef idx="minor"/>
        </p:style>
        <p:txBody>
          <a:bodyPr lIns="90000" rIns="90000" tIns="45000" bIns="45000"/>
          <a:p>
            <a:pPr>
              <a:lnSpc>
                <a:spcPct val="100000"/>
              </a:lnSpc>
            </a:pPr>
            <a:r>
              <a:rPr lang="en-US" strike="noStrike">
                <a:solidFill>
                  <a:srgbClr val="000000"/>
                </a:solidFill>
                <a:latin typeface="Calibri"/>
              </a:rPr>
              <a:t>2012 U.S. elections</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5"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Nate Silver Key Principles </a:t>
            </a:r>
            <a:endParaRPr/>
          </a:p>
        </p:txBody>
      </p:sp>
      <p:sp>
        <p:nvSpPr>
          <p:cNvPr id="236" name="CustomShape 2"/>
          <p:cNvSpPr/>
          <p:nvPr/>
        </p:nvSpPr>
        <p:spPr>
          <a:xfrm>
            <a:off x="311400" y="6265080"/>
            <a:ext cx="8332920" cy="364680"/>
          </a:xfrm>
          <a:prstGeom prst="rect">
            <a:avLst/>
          </a:prstGeom>
          <a:noFill/>
          <a:ln>
            <a:noFill/>
          </a:ln>
        </p:spPr>
        <p:style>
          <a:lnRef idx="0"/>
          <a:fillRef idx="0"/>
          <a:effectRef idx="0"/>
          <a:fontRef idx="minor"/>
        </p:style>
        <p:txBody>
          <a:bodyPr wrap="none" lIns="90000" rIns="90000" tIns="45000" bIns="45000"/>
          <a:p>
            <a:pPr>
              <a:lnSpc>
                <a:spcPct val="100000"/>
              </a:lnSpc>
            </a:pPr>
            <a:r>
              <a:rPr lang="en-US" strike="noStrike">
                <a:solidFill>
                  <a:srgbClr val="000000"/>
                </a:solidFill>
                <a:latin typeface="Calibri"/>
              </a:rPr>
              <a:t>To learn more about how to predict elections check  http://www.padjo.org/2014-10-30/</a:t>
            </a:r>
            <a:endParaRPr/>
          </a:p>
        </p:txBody>
      </p:sp>
      <p:sp>
        <p:nvSpPr>
          <p:cNvPr id="237" name="CustomShape 3"/>
          <p:cNvSpPr/>
          <p:nvPr/>
        </p:nvSpPr>
        <p:spPr>
          <a:xfrm>
            <a:off x="897120" y="1962000"/>
            <a:ext cx="7367400" cy="3382200"/>
          </a:xfrm>
          <a:prstGeom prst="rect">
            <a:avLst/>
          </a:prstGeom>
          <a:noFill/>
          <a:ln>
            <a:noFill/>
          </a:ln>
        </p:spPr>
        <p:style>
          <a:lnRef idx="0"/>
          <a:fillRef idx="0"/>
          <a:effectRef idx="0"/>
          <a:fontRef idx="minor"/>
        </p:style>
        <p:txBody>
          <a:bodyPr lIns="90000" rIns="90000" tIns="45000" bIns="45000"/>
          <a:p>
            <a:pPr>
              <a:lnSpc>
                <a:spcPct val="100000"/>
              </a:lnSpc>
              <a:buFont typeface="Arial"/>
              <a:buChar char="•"/>
            </a:pPr>
            <a:r>
              <a:rPr lang="en-US" strike="noStrike">
                <a:solidFill>
                  <a:srgbClr val="000000"/>
                </a:solidFill>
                <a:latin typeface="Calibri"/>
              </a:rPr>
              <a:t>use many data sources </a:t>
            </a:r>
            <a:r>
              <a:rPr lang="en-US" strike="noStrike">
                <a:solidFill>
                  <a:srgbClr val="000000"/>
                </a:solidFill>
                <a:latin typeface="Calibri"/>
              </a:rPr>
              <a:t>
</a:t>
            </a:r>
            <a:endParaRPr/>
          </a:p>
          <a:p>
            <a:pPr>
              <a:lnSpc>
                <a:spcPct val="100000"/>
              </a:lnSpc>
              <a:buFont typeface="Arial"/>
              <a:buChar char="•"/>
            </a:pPr>
            <a:r>
              <a:rPr lang="en-US" strike="noStrike">
                <a:solidFill>
                  <a:srgbClr val="000000"/>
                </a:solidFill>
                <a:latin typeface="Calibri"/>
              </a:rPr>
              <a:t>understand how the data were collected (sampling is essential) weight the data thoughtfully (not all polls are equally good) </a:t>
            </a:r>
            <a:r>
              <a:rPr lang="en-US" strike="noStrike">
                <a:solidFill>
                  <a:srgbClr val="000000"/>
                </a:solidFill>
                <a:latin typeface="Calibri"/>
              </a:rPr>
              <a:t>
</a:t>
            </a:r>
            <a:endParaRPr/>
          </a:p>
          <a:p>
            <a:pPr>
              <a:lnSpc>
                <a:spcPct val="100000"/>
              </a:lnSpc>
              <a:buFont typeface="Arial"/>
              <a:buChar char="•"/>
            </a:pPr>
            <a:r>
              <a:rPr lang="en-US" strike="noStrike">
                <a:solidFill>
                  <a:srgbClr val="000000"/>
                </a:solidFill>
                <a:latin typeface="Calibri"/>
              </a:rPr>
              <a:t>use statistical models (not just hacking around in Excel) understand correlations (e.g., states that trend similarly)</a:t>
            </a:r>
            <a:r>
              <a:rPr lang="en-US" strike="noStrike">
                <a:solidFill>
                  <a:srgbClr val="000000"/>
                </a:solidFill>
                <a:latin typeface="Calibri"/>
              </a:rPr>
              <a:t>
</a:t>
            </a:r>
            <a:endParaRPr/>
          </a:p>
          <a:p>
            <a:pPr>
              <a:lnSpc>
                <a:spcPct val="100000"/>
              </a:lnSpc>
              <a:buFont typeface="Arial"/>
              <a:buChar char="•"/>
            </a:pPr>
            <a:r>
              <a:rPr lang="en-US" strike="noStrike">
                <a:solidFill>
                  <a:srgbClr val="000000"/>
                </a:solidFill>
                <a:latin typeface="Calibri"/>
              </a:rPr>
              <a:t>think like a Bayesian </a:t>
            </a:r>
            <a:r>
              <a:rPr lang="en-US" strike="noStrike">
                <a:solidFill>
                  <a:srgbClr val="000000"/>
                </a:solidFill>
                <a:latin typeface="Calibri"/>
              </a:rPr>
              <a:t>
</a:t>
            </a:r>
            <a:endParaRPr/>
          </a:p>
          <a:p>
            <a:pPr>
              <a:lnSpc>
                <a:spcPct val="100000"/>
              </a:lnSpc>
              <a:buFont typeface="Arial"/>
              <a:buChar char="•"/>
            </a:pPr>
            <a:r>
              <a:rPr lang="en-US" strike="noStrike">
                <a:solidFill>
                  <a:srgbClr val="000000"/>
                </a:solidFill>
                <a:latin typeface="Calibri"/>
              </a:rPr>
              <a:t>have good communication skills (What does a 60% probability even mean? How can we visualize, validate, and understand the conclusions?)</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Reading Assignment</a:t>
            </a:r>
            <a:endParaRPr/>
          </a:p>
        </p:txBody>
      </p:sp>
      <p:sp>
        <p:nvSpPr>
          <p:cNvPr id="239" name="TextShape 2"/>
          <p:cNvSpPr txBox="1"/>
          <p:nvPr/>
        </p:nvSpPr>
        <p:spPr>
          <a:xfrm>
            <a:off x="457200" y="3128400"/>
            <a:ext cx="8229240" cy="1094040"/>
          </a:xfrm>
          <a:prstGeom prst="rect">
            <a:avLst/>
          </a:prstGeom>
          <a:noFill/>
          <a:ln>
            <a:noFill/>
          </a:ln>
        </p:spPr>
        <p:txBody>
          <a:bodyPr/>
          <a:p>
            <a:pPr algn="ctr">
              <a:lnSpc>
                <a:spcPct val="100000"/>
              </a:lnSpc>
            </a:pPr>
            <a:r>
              <a:rPr b="1" lang="en-US" sz="3200" strike="noStrike">
                <a:solidFill>
                  <a:srgbClr val="800000"/>
                </a:solidFill>
                <a:latin typeface="Calibri"/>
              </a:rPr>
              <a:t>Why Big Data is a Big Deal</a:t>
            </a:r>
            <a:endParaRPr/>
          </a:p>
        </p:txBody>
      </p:sp>
      <p:sp>
        <p:nvSpPr>
          <p:cNvPr id="240" name="CustomShape 3"/>
          <p:cNvSpPr/>
          <p:nvPr/>
        </p:nvSpPr>
        <p:spPr>
          <a:xfrm>
            <a:off x="1393920" y="3897000"/>
            <a:ext cx="6378480" cy="364680"/>
          </a:xfrm>
          <a:prstGeom prst="rect">
            <a:avLst/>
          </a:prstGeom>
          <a:noFill/>
          <a:ln>
            <a:noFill/>
          </a:ln>
        </p:spPr>
        <p:style>
          <a:lnRef idx="0"/>
          <a:fillRef idx="0"/>
          <a:effectRef idx="0"/>
          <a:fontRef idx="minor"/>
        </p:style>
        <p:txBody>
          <a:bodyPr lIns="90000" rIns="90000" tIns="45000" bIns="45000"/>
          <a:p>
            <a:pPr>
              <a:lnSpc>
                <a:spcPct val="100000"/>
              </a:lnSpc>
            </a:pPr>
            <a:r>
              <a:rPr lang="en-US" strike="noStrike">
                <a:solidFill>
                  <a:srgbClr val="000000"/>
                </a:solidFill>
                <a:latin typeface="Calibri"/>
              </a:rPr>
              <a:t>http://harvardmagazine.com/2014/03/why-big-data-is-a-big-deal</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TextShape 1"/>
          <p:cNvSpPr txBox="1"/>
          <p:nvPr/>
        </p:nvSpPr>
        <p:spPr>
          <a:xfrm>
            <a:off x="457200" y="274680"/>
            <a:ext cx="8229240" cy="1142640"/>
          </a:xfrm>
          <a:prstGeom prst="rect">
            <a:avLst/>
          </a:prstGeom>
          <a:noFill/>
          <a:ln>
            <a:noFill/>
          </a:ln>
        </p:spPr>
        <p:txBody>
          <a:bodyPr anchor="ctr"/>
          <a:p>
            <a:endParaRPr/>
          </a:p>
        </p:txBody>
      </p:sp>
      <p:sp>
        <p:nvSpPr>
          <p:cNvPr id="242" name="TextShape 2"/>
          <p:cNvSpPr txBox="1"/>
          <p:nvPr/>
        </p:nvSpPr>
        <p:spPr>
          <a:xfrm>
            <a:off x="457200" y="1600200"/>
            <a:ext cx="8229240" cy="4525560"/>
          </a:xfrm>
          <a:prstGeom prst="rect">
            <a:avLst/>
          </a:prstGeom>
          <a:noFill/>
          <a:ln>
            <a:noFill/>
          </a:ln>
        </p:spPr>
        <p:txBody>
          <a:bodyPr/>
          <a:p>
            <a:endParaRPr/>
          </a:p>
        </p:txBody>
      </p:sp>
      <p:pic>
        <p:nvPicPr>
          <p:cNvPr id="243" name="Picture 3" descr=""/>
          <p:cNvPicPr/>
          <p:nvPr/>
        </p:nvPicPr>
        <p:blipFill>
          <a:blip r:embed="rId1"/>
          <a:stretch/>
        </p:blipFill>
        <p:spPr>
          <a:xfrm>
            <a:off x="348480" y="644760"/>
            <a:ext cx="8213400" cy="5607360"/>
          </a:xfrm>
          <a:prstGeom prst="rect">
            <a:avLst/>
          </a:prstGeom>
          <a:ln>
            <a:noFill/>
          </a:ln>
        </p:spPr>
      </p:pic>
      <p:sp>
        <p:nvSpPr>
          <p:cNvPr id="244" name="CustomShape 3"/>
          <p:cNvSpPr/>
          <p:nvPr/>
        </p:nvSpPr>
        <p:spPr>
          <a:xfrm>
            <a:off x="348480" y="6567480"/>
            <a:ext cx="4571640" cy="250200"/>
          </a:xfrm>
          <a:prstGeom prst="rect">
            <a:avLst/>
          </a:prstGeom>
          <a:noFill/>
          <a:ln>
            <a:noFill/>
          </a:ln>
        </p:spPr>
        <p:style>
          <a:lnRef idx="0"/>
          <a:fillRef idx="0"/>
          <a:effectRef idx="0"/>
          <a:fontRef idx="minor"/>
        </p:style>
        <p:txBody>
          <a:bodyPr lIns="90000" rIns="90000" tIns="45000" bIns="45000"/>
          <a:p>
            <a:pPr>
              <a:lnSpc>
                <a:spcPct val="100000"/>
              </a:lnSpc>
            </a:pPr>
            <a:r>
              <a:rPr lang="en-US" sz="1050" strike="noStrike">
                <a:solidFill>
                  <a:srgbClr val="000000"/>
                </a:solidFill>
                <a:latin typeface="Calibri"/>
              </a:rPr>
              <a:t>http://b-i.forbesimg.com/marketshare/files/2013/05/5_big_data.jpg</a:t>
            </a:r>
            <a:endParaRPr/>
          </a:p>
        </p:txBody>
      </p:sp>
      <p:sp>
        <p:nvSpPr>
          <p:cNvPr id="245" name="CustomShape 4"/>
          <p:cNvSpPr/>
          <p:nvPr/>
        </p:nvSpPr>
        <p:spPr>
          <a:xfrm>
            <a:off x="2963160" y="2643120"/>
            <a:ext cx="4563360" cy="1238400"/>
          </a:xfrm>
          <a:prstGeom prst="rect">
            <a:avLst/>
          </a:prstGeom>
          <a:solidFill>
            <a:srgbClr val="418d86"/>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1" lang="en-US" sz="7200" strike="noStrike">
                <a:solidFill>
                  <a:srgbClr val="ffffff"/>
                </a:solidFill>
                <a:latin typeface="Calibri"/>
              </a:rPr>
              <a:t>The Course</a:t>
            </a:r>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The course</a:t>
            </a:r>
            <a:endParaRPr/>
          </a:p>
        </p:txBody>
      </p:sp>
      <p:sp>
        <p:nvSpPr>
          <p:cNvPr id="247" name="TextShape 2"/>
          <p:cNvSpPr txBox="1"/>
          <p:nvPr/>
        </p:nvSpPr>
        <p:spPr>
          <a:xfrm>
            <a:off x="457200" y="1600200"/>
            <a:ext cx="8229240" cy="4525560"/>
          </a:xfrm>
          <a:prstGeom prst="rect">
            <a:avLst/>
          </a:prstGeom>
          <a:noFill/>
          <a:ln>
            <a:noFill/>
          </a:ln>
        </p:spPr>
        <p:txBody>
          <a:bodyPr/>
          <a:p>
            <a:pPr>
              <a:lnSpc>
                <a:spcPct val="100000"/>
              </a:lnSpc>
              <a:buFont typeface="Arial"/>
              <a:buChar char="•"/>
            </a:pPr>
            <a:r>
              <a:rPr lang="en-US" sz="3200" strike="noStrike">
                <a:solidFill>
                  <a:srgbClr val="000000"/>
                </a:solidFill>
                <a:latin typeface="Calibri"/>
              </a:rPr>
              <a:t>Review of basic python with ipython notebook</a:t>
            </a:r>
            <a:endParaRPr/>
          </a:p>
          <a:p>
            <a:pPr>
              <a:lnSpc>
                <a:spcPct val="100000"/>
              </a:lnSpc>
              <a:buFont typeface="Arial"/>
              <a:buChar char="•"/>
            </a:pPr>
            <a:r>
              <a:rPr lang="en-US" sz="3200" strike="noStrike">
                <a:solidFill>
                  <a:srgbClr val="000000"/>
                </a:solidFill>
                <a:latin typeface="Calibri"/>
              </a:rPr>
              <a:t>Introduction to  Pandas</a:t>
            </a:r>
            <a:endParaRPr/>
          </a:p>
          <a:p>
            <a:pPr>
              <a:lnSpc>
                <a:spcPct val="100000"/>
              </a:lnSpc>
              <a:buFont typeface="Arial"/>
              <a:buChar char="•"/>
            </a:pPr>
            <a:r>
              <a:rPr lang="en-US" sz="3200" strike="noStrike">
                <a:solidFill>
                  <a:srgbClr val="000000"/>
                </a:solidFill>
                <a:latin typeface="Calibri"/>
              </a:rPr>
              <a:t>Introduction to APIs </a:t>
            </a:r>
            <a:endParaRPr/>
          </a:p>
          <a:p>
            <a:pPr>
              <a:lnSpc>
                <a:spcPct val="100000"/>
              </a:lnSpc>
              <a:buFont typeface="Arial"/>
              <a:buChar char="•"/>
            </a:pPr>
            <a:r>
              <a:rPr lang="en-US" sz="3200" strike="noStrike">
                <a:solidFill>
                  <a:srgbClr val="000000"/>
                </a:solidFill>
                <a:latin typeface="Calibri"/>
              </a:rPr>
              <a:t>Machine Learning using scikit-learn</a:t>
            </a:r>
            <a:endParaRPr/>
          </a:p>
          <a:p>
            <a:pPr>
              <a:lnSpc>
                <a:spcPct val="100000"/>
              </a:lnSpc>
              <a:buFont typeface="Arial"/>
              <a:buChar char="•"/>
            </a:pPr>
            <a:r>
              <a:rPr lang="en-US" sz="3200" strike="noStrike">
                <a:solidFill>
                  <a:srgbClr val="000000"/>
                </a:solidFill>
                <a:latin typeface="Calibri"/>
              </a:rPr>
              <a:t>Kaggle Titanic challenge</a:t>
            </a:r>
            <a:endParaRPr/>
          </a:p>
          <a:p>
            <a:pPr>
              <a:lnSpc>
                <a:spcPct val="100000"/>
              </a:lnSpc>
              <a:buFont typeface="Arial"/>
              <a:buChar char="•"/>
            </a:pPr>
            <a:r>
              <a:rPr lang="en-US" sz="3200" strike="noStrike">
                <a:solidFill>
                  <a:srgbClr val="000000"/>
                </a:solidFill>
                <a:latin typeface="Calibri"/>
              </a:rPr>
              <a:t>Project: Twitter data mining</a:t>
            </a:r>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TextShape 1"/>
          <p:cNvSpPr txBox="1"/>
          <p:nvPr/>
        </p:nvSpPr>
        <p:spPr>
          <a:xfrm>
            <a:off x="457200" y="274680"/>
            <a:ext cx="8229240" cy="1142640"/>
          </a:xfrm>
          <a:prstGeom prst="rect">
            <a:avLst/>
          </a:prstGeom>
          <a:noFill/>
          <a:ln>
            <a:noFill/>
          </a:ln>
        </p:spPr>
        <p:txBody>
          <a:bodyPr anchor="ctr"/>
          <a:p>
            <a:endParaRPr/>
          </a:p>
        </p:txBody>
      </p:sp>
      <p:pic>
        <p:nvPicPr>
          <p:cNvPr id="249" name="Content Placeholder 3" descr=""/>
          <p:cNvPicPr/>
          <p:nvPr/>
        </p:nvPicPr>
        <p:blipFill>
          <a:blip r:embed="rId1"/>
          <a:srcRect l="0" t="-1142" r="0" b="-1336"/>
          <a:stretch/>
        </p:blipFill>
        <p:spPr>
          <a:xfrm>
            <a:off x="55080" y="2291760"/>
            <a:ext cx="9052200" cy="2885040"/>
          </a:xfrm>
          <a:prstGeom prst="rect">
            <a:avLst/>
          </a:prstGeom>
          <a:ln>
            <a:noFill/>
          </a:ln>
        </p:spPr>
      </p:pic>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TextShape 1"/>
          <p:cNvSpPr txBox="1"/>
          <p:nvPr/>
        </p:nvSpPr>
        <p:spPr>
          <a:xfrm>
            <a:off x="457200" y="27730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End</a:t>
            </a:r>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1" name="TextShape 1"/>
          <p:cNvSpPr txBox="1"/>
          <p:nvPr/>
        </p:nvSpPr>
        <p:spPr>
          <a:xfrm>
            <a:off x="126000" y="274680"/>
            <a:ext cx="4360320" cy="567000"/>
          </a:xfrm>
          <a:prstGeom prst="rect">
            <a:avLst/>
          </a:prstGeom>
          <a:noFill/>
          <a:ln>
            <a:noFill/>
          </a:ln>
        </p:spPr>
        <p:txBody>
          <a:bodyPr anchor="ctr"/>
          <a:p>
            <a:pPr algn="ctr">
              <a:lnSpc>
                <a:spcPct val="100000"/>
              </a:lnSpc>
            </a:pPr>
            <a:r>
              <a:rPr lang="en-US" sz="4400" strike="noStrike">
                <a:solidFill>
                  <a:srgbClr val="000000"/>
                </a:solidFill>
                <a:latin typeface="Calibri"/>
              </a:rPr>
              <a:t>Bug Data Hype</a:t>
            </a:r>
            <a:endParaRPr/>
          </a:p>
        </p:txBody>
      </p:sp>
      <p:pic>
        <p:nvPicPr>
          <p:cNvPr id="252" name="Content Placeholder 3" descr=""/>
          <p:cNvPicPr/>
          <p:nvPr/>
        </p:nvPicPr>
        <p:blipFill>
          <a:blip r:embed="rId1"/>
          <a:srcRect l="-806" t="0" r="-1123" b="0"/>
          <a:stretch/>
        </p:blipFill>
        <p:spPr>
          <a:xfrm>
            <a:off x="236160" y="1076760"/>
            <a:ext cx="8730720" cy="5504400"/>
          </a:xfrm>
          <a:prstGeom prst="rect">
            <a:avLst/>
          </a:prstGeom>
          <a:ln>
            <a:noFill/>
          </a:ln>
        </p:spPr>
      </p:pic>
    </p:spTree>
  </p:cSld>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TextShape 1"/>
          <p:cNvSpPr txBox="1"/>
          <p:nvPr/>
        </p:nvSpPr>
        <p:spPr>
          <a:xfrm>
            <a:off x="457200" y="274680"/>
            <a:ext cx="8229240" cy="1142640"/>
          </a:xfrm>
          <a:prstGeom prst="rect">
            <a:avLst/>
          </a:prstGeom>
          <a:noFill/>
          <a:ln>
            <a:noFill/>
          </a:ln>
        </p:spPr>
        <p:txBody>
          <a:bodyPr anchor="ctr"/>
          <a:p>
            <a:endParaRPr/>
          </a:p>
        </p:txBody>
      </p:sp>
      <p:pic>
        <p:nvPicPr>
          <p:cNvPr id="254" name="Content Placeholder 4" descr=""/>
          <p:cNvPicPr/>
          <p:nvPr/>
        </p:nvPicPr>
        <p:blipFill>
          <a:blip r:embed="rId1"/>
          <a:srcRect l="-3344" t="0" r="-3344" b="0"/>
          <a:stretch/>
        </p:blipFill>
        <p:spPr>
          <a:xfrm>
            <a:off x="457200" y="1600200"/>
            <a:ext cx="8229240" cy="452556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 name="TextShape 1"/>
          <p:cNvSpPr txBox="1"/>
          <p:nvPr/>
        </p:nvSpPr>
        <p:spPr>
          <a:xfrm>
            <a:off x="457200" y="2649240"/>
            <a:ext cx="8229240" cy="1142640"/>
          </a:xfrm>
          <a:prstGeom prst="rect">
            <a:avLst/>
          </a:prstGeom>
          <a:noFill/>
          <a:ln>
            <a:noFill/>
          </a:ln>
        </p:spPr>
        <p:txBody>
          <a:bodyPr anchor="ctr"/>
          <a:p>
            <a:pPr algn="ctr">
              <a:lnSpc>
                <a:spcPct val="100000"/>
              </a:lnSpc>
            </a:pPr>
            <a:r>
              <a:rPr b="1" lang="en-US" sz="6600" strike="noStrike">
                <a:solidFill>
                  <a:srgbClr val="000000"/>
                </a:solidFill>
                <a:latin typeface="Calibri"/>
              </a:rPr>
              <a:t>BIG DATA?</a:t>
            </a:r>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TextShape 1"/>
          <p:cNvSpPr txBox="1"/>
          <p:nvPr/>
        </p:nvSpPr>
        <p:spPr>
          <a:xfrm>
            <a:off x="457200" y="274680"/>
            <a:ext cx="8229240" cy="1142640"/>
          </a:xfrm>
          <a:prstGeom prst="rect">
            <a:avLst/>
          </a:prstGeom>
          <a:noFill/>
          <a:ln>
            <a:noFill/>
          </a:ln>
        </p:spPr>
        <p:txBody>
          <a:bodyPr anchor="ctr"/>
          <a:p>
            <a:endParaRPr/>
          </a:p>
        </p:txBody>
      </p:sp>
      <p:pic>
        <p:nvPicPr>
          <p:cNvPr id="256" name="Content Placeholder 3" descr=""/>
          <p:cNvPicPr/>
          <p:nvPr/>
        </p:nvPicPr>
        <p:blipFill>
          <a:blip r:embed="rId1"/>
          <a:srcRect l="-1690" t="0" r="311" b="0"/>
          <a:stretch/>
        </p:blipFill>
        <p:spPr>
          <a:xfrm>
            <a:off x="1401120" y="819360"/>
            <a:ext cx="6712200" cy="5306400"/>
          </a:xfrm>
          <a:prstGeom prst="rect">
            <a:avLst/>
          </a:prstGeom>
          <a:ln>
            <a:noFill/>
          </a:ln>
        </p:spPr>
      </p:pic>
    </p:spTree>
  </p:cSld>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TextShape 1"/>
          <p:cNvSpPr txBox="1"/>
          <p:nvPr/>
        </p:nvSpPr>
        <p:spPr>
          <a:xfrm>
            <a:off x="457200" y="1600200"/>
            <a:ext cx="8229240" cy="4525560"/>
          </a:xfrm>
          <a:prstGeom prst="rect">
            <a:avLst/>
          </a:prstGeom>
          <a:noFill/>
          <a:ln>
            <a:noFill/>
          </a:ln>
        </p:spPr>
        <p:txBody>
          <a:bodyPr/>
          <a:p>
            <a:endParaRPr/>
          </a:p>
        </p:txBody>
      </p:sp>
      <p:pic>
        <p:nvPicPr>
          <p:cNvPr id="258" name="Picture 3" descr=""/>
          <p:cNvPicPr/>
          <p:nvPr/>
        </p:nvPicPr>
        <p:blipFill>
          <a:blip r:embed="rId1"/>
          <a:srcRect l="0" t="0" r="4472" b="19580"/>
          <a:stretch/>
        </p:blipFill>
        <p:spPr>
          <a:xfrm>
            <a:off x="779760" y="568080"/>
            <a:ext cx="7545600" cy="5114160"/>
          </a:xfrm>
          <a:prstGeom prst="rect">
            <a:avLst/>
          </a:prstGeom>
          <a:ln>
            <a:noFill/>
          </a:ln>
        </p:spPr>
      </p:pic>
      <p:sp>
        <p:nvSpPr>
          <p:cNvPr id="259" name="CustomShape 2"/>
          <p:cNvSpPr/>
          <p:nvPr/>
        </p:nvSpPr>
        <p:spPr>
          <a:xfrm>
            <a:off x="6496920" y="6285960"/>
            <a:ext cx="3206880" cy="413280"/>
          </a:xfrm>
          <a:prstGeom prst="rect">
            <a:avLst/>
          </a:prstGeom>
          <a:noFill/>
          <a:ln>
            <a:noFill/>
          </a:ln>
        </p:spPr>
        <p:style>
          <a:lnRef idx="0"/>
          <a:fillRef idx="0"/>
          <a:effectRef idx="0"/>
          <a:fontRef idx="minor"/>
        </p:style>
        <p:txBody>
          <a:bodyPr/>
          <a:p>
            <a:pPr>
              <a:lnSpc>
                <a:spcPct val="100000"/>
              </a:lnSpc>
            </a:pPr>
            <a:r>
              <a:rPr lang="en-US" sz="2400" strike="noStrike">
                <a:solidFill>
                  <a:srgbClr val="000000"/>
                </a:solidFill>
                <a:latin typeface="Helvetica Neue UltraLight"/>
                <a:ea typeface="Arial"/>
              </a:rPr>
              <a:t>INVISIBLE AFRICA</a:t>
            </a:r>
            <a:endParaRPr/>
          </a:p>
        </p:txBody>
      </p:sp>
      <p:sp>
        <p:nvSpPr>
          <p:cNvPr id="260" name="CustomShape 3"/>
          <p:cNvSpPr/>
          <p:nvPr/>
        </p:nvSpPr>
        <p:spPr>
          <a:xfrm>
            <a:off x="2093040" y="6330600"/>
            <a:ext cx="2683440" cy="425160"/>
          </a:xfrm>
          <a:prstGeom prst="rect">
            <a:avLst/>
          </a:prstGeom>
          <a:noFill/>
          <a:ln>
            <a:noFill/>
          </a:ln>
        </p:spPr>
        <p:style>
          <a:lnRef idx="0"/>
          <a:fillRef idx="0"/>
          <a:effectRef idx="0"/>
          <a:fontRef idx="minor"/>
        </p:style>
        <p:txBody>
          <a:bodyPr wrap="none" lIns="90000" rIns="90000" tIns="45000" bIns="45000"/>
          <a:p>
            <a:pPr>
              <a:lnSpc>
                <a:spcPct val="100000"/>
              </a:lnSpc>
            </a:pPr>
            <a:r>
              <a:rPr lang="en-US" sz="1100" strike="noStrike">
                <a:solidFill>
                  <a:srgbClr val="000000"/>
                </a:solidFill>
                <a:latin typeface="Helvetica Neue"/>
              </a:rPr>
              <a:t>Supercomputer Share by Countries.</a:t>
            </a:r>
            <a:endParaRPr/>
          </a:p>
          <a:p>
            <a:pPr>
              <a:lnSpc>
                <a:spcPct val="100000"/>
              </a:lnSpc>
            </a:pPr>
            <a:r>
              <a:rPr lang="en-US" sz="1100" strike="noStrike">
                <a:solidFill>
                  <a:srgbClr val="000000"/>
                </a:solidFill>
                <a:latin typeface="Helvetica Neue"/>
              </a:rPr>
              <a:t>Source: www.top500.org</a:t>
            </a:r>
            <a:endParaRPr/>
          </a:p>
        </p:txBody>
      </p:sp>
      <p:sp>
        <p:nvSpPr>
          <p:cNvPr id="261" name="CustomShape 4"/>
          <p:cNvSpPr/>
          <p:nvPr/>
        </p:nvSpPr>
        <p:spPr>
          <a:xfrm>
            <a:off x="56520" y="5964480"/>
            <a:ext cx="3046320" cy="801360"/>
          </a:xfrm>
          <a:prstGeom prst="rect">
            <a:avLst/>
          </a:prstGeom>
          <a:noFill/>
          <a:ln>
            <a:noFill/>
          </a:ln>
        </p:spPr>
        <p:style>
          <a:lnRef idx="0"/>
          <a:fillRef idx="0"/>
          <a:effectRef idx="0"/>
          <a:fontRef idx="minor"/>
        </p:style>
        <p:txBody>
          <a:bodyPr/>
          <a:p>
            <a:pPr>
              <a:lnSpc>
                <a:spcPct val="100000"/>
              </a:lnSpc>
            </a:pPr>
            <a:r>
              <a:rPr b="1" lang="en-US" sz="4400" strike="noStrike">
                <a:solidFill>
                  <a:srgbClr val="c4bd97"/>
                </a:solidFill>
                <a:latin typeface="Helvetica Neue"/>
                <a:ea typeface="Helvetica Neue"/>
              </a:rPr>
              <a:t>WHY?</a:t>
            </a:r>
            <a:endParaRPr/>
          </a:p>
        </p:txBody>
      </p:sp>
      <p:sp>
        <p:nvSpPr>
          <p:cNvPr id="262" name="CustomShape 5"/>
          <p:cNvSpPr/>
          <p:nvPr/>
        </p:nvSpPr>
        <p:spPr>
          <a:xfrm>
            <a:off x="0" y="5990760"/>
            <a:ext cx="2351520" cy="801360"/>
          </a:xfrm>
          <a:prstGeom prst="rect">
            <a:avLst/>
          </a:prstGeom>
          <a:noFill/>
          <a:ln>
            <a:noFill/>
          </a:ln>
        </p:spPr>
        <p:style>
          <a:lnRef idx="0"/>
          <a:fillRef idx="0"/>
          <a:effectRef idx="0"/>
          <a:fontRef idx="minor"/>
        </p:style>
        <p:txBody>
          <a:bodyPr/>
          <a:p>
            <a:pPr>
              <a:lnSpc>
                <a:spcPct val="100000"/>
              </a:lnSpc>
            </a:pPr>
            <a:r>
              <a:rPr b="1" lang="en-US" sz="4400" strike="noStrike">
                <a:solidFill>
                  <a:srgbClr val="ffffff"/>
                </a:solidFill>
                <a:latin typeface="Helvetica Neue"/>
                <a:ea typeface="Helvetica Neue"/>
              </a:rPr>
              <a:t>WHY?</a:t>
            </a:r>
            <a:endParaRPr/>
          </a:p>
          <a:p>
            <a:pPr>
              <a:lnSpc>
                <a:spcPct val="100000"/>
              </a:lnSpc>
            </a:pPr>
            <a:endParaRPr/>
          </a:p>
        </p:txBody>
      </p:sp>
      <p:sp>
        <p:nvSpPr>
          <p:cNvPr id="263" name="CustomShape 6"/>
          <p:cNvSpPr/>
          <p:nvPr/>
        </p:nvSpPr>
        <p:spPr>
          <a:xfrm>
            <a:off x="1975680" y="6285960"/>
            <a:ext cx="6984360" cy="18360"/>
          </a:xfrm>
          <a:prstGeom prst="straightConnector1">
            <a:avLst/>
          </a:prstGeom>
          <a:noFill/>
          <a:ln w="9360">
            <a:solidFill>
              <a:srgbClr val="000000"/>
            </a:solidFill>
            <a:round/>
          </a:ln>
        </p:spPr>
        <p:style>
          <a:lnRef idx="0"/>
          <a:fillRef idx="0"/>
          <a:effectRef idx="0"/>
          <a:fontRef idx="minor"/>
        </p:style>
      </p:sp>
    </p:spTree>
  </p:cSld>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4" name="TextShape 1"/>
          <p:cNvSpPr txBox="1"/>
          <p:nvPr/>
        </p:nvSpPr>
        <p:spPr>
          <a:xfrm>
            <a:off x="457200" y="274680"/>
            <a:ext cx="8229240" cy="1142640"/>
          </a:xfrm>
          <a:prstGeom prst="rect">
            <a:avLst/>
          </a:prstGeom>
          <a:noFill/>
          <a:ln>
            <a:noFill/>
          </a:ln>
        </p:spPr>
        <p:txBody>
          <a:bodyPr anchor="ctr"/>
          <a:p>
            <a:endParaRPr/>
          </a:p>
        </p:txBody>
      </p:sp>
      <p:pic>
        <p:nvPicPr>
          <p:cNvPr id="265" name="Content Placeholder 3" descr=""/>
          <p:cNvPicPr/>
          <p:nvPr/>
        </p:nvPicPr>
        <p:blipFill>
          <a:blip r:embed="rId1"/>
          <a:srcRect l="0" t="1895" r="0" b="1895"/>
          <a:stretch/>
        </p:blipFill>
        <p:spPr>
          <a:xfrm>
            <a:off x="457200" y="1600200"/>
            <a:ext cx="8229240" cy="4525560"/>
          </a:xfrm>
          <a:prstGeom prst="rect">
            <a:avLst/>
          </a:prstGeom>
          <a:ln>
            <a:noFill/>
          </a:ln>
        </p:spPr>
      </p:pic>
      <p:sp>
        <p:nvSpPr>
          <p:cNvPr id="266" name="CustomShape 2"/>
          <p:cNvSpPr/>
          <p:nvPr/>
        </p:nvSpPr>
        <p:spPr>
          <a:xfrm>
            <a:off x="457200" y="6259320"/>
            <a:ext cx="4571640" cy="42516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000000"/>
                </a:solidFill>
                <a:latin typeface="Calibri"/>
              </a:rPr>
              <a:t>https://www.linkedin.com/pulse/big-data-use-case-understanding-role-ontology-plays-pete-ianace</a:t>
            </a:r>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 name="TextShape 1"/>
          <p:cNvSpPr txBox="1"/>
          <p:nvPr/>
        </p:nvSpPr>
        <p:spPr>
          <a:xfrm>
            <a:off x="457200" y="274680"/>
            <a:ext cx="8229240" cy="1142640"/>
          </a:xfrm>
          <a:prstGeom prst="rect">
            <a:avLst/>
          </a:prstGeom>
          <a:noFill/>
          <a:ln>
            <a:noFill/>
          </a:ln>
        </p:spPr>
        <p:txBody>
          <a:bodyPr anchor="ctr"/>
          <a:p>
            <a:endParaRPr/>
          </a:p>
        </p:txBody>
      </p:sp>
      <p:pic>
        <p:nvPicPr>
          <p:cNvPr id="268" name="Content Placeholder 3" descr=""/>
          <p:cNvPicPr/>
          <p:nvPr/>
        </p:nvPicPr>
        <p:blipFill>
          <a:blip r:embed="rId1"/>
          <a:srcRect l="-56554" t="0" r="-56554" b="0"/>
          <a:stretch/>
        </p:blipFill>
        <p:spPr>
          <a:xfrm>
            <a:off x="457200" y="1600200"/>
            <a:ext cx="8229240" cy="4525560"/>
          </a:xfrm>
          <a:prstGeom prst="rect">
            <a:avLst/>
          </a:prstGeom>
          <a:ln>
            <a:noFill/>
          </a:ln>
        </p:spPr>
      </p:pic>
    </p:spTree>
  </p:cSld>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Data vs Big Data</a:t>
            </a:r>
            <a:endParaRPr/>
          </a:p>
        </p:txBody>
      </p:sp>
      <p:pic>
        <p:nvPicPr>
          <p:cNvPr id="270" name="Content Placeholder 3" descr=""/>
          <p:cNvPicPr/>
          <p:nvPr/>
        </p:nvPicPr>
        <p:blipFill>
          <a:blip r:embed="rId1"/>
          <a:srcRect l="-9456" t="0" r="-9456" b="0"/>
          <a:stretch/>
        </p:blipFill>
        <p:spPr>
          <a:xfrm>
            <a:off x="457200" y="1600200"/>
            <a:ext cx="8229240" cy="4525560"/>
          </a:xfrm>
          <a:prstGeom prst="rect">
            <a:avLst/>
          </a:prstGeom>
          <a:ln>
            <a:noFill/>
          </a:ln>
        </p:spPr>
      </p:pic>
    </p:spTree>
  </p:cSld>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 name="TextShape 1"/>
          <p:cNvSpPr txBox="1"/>
          <p:nvPr/>
        </p:nvSpPr>
        <p:spPr>
          <a:xfrm>
            <a:off x="457200" y="274680"/>
            <a:ext cx="8229240" cy="1142640"/>
          </a:xfrm>
          <a:prstGeom prst="rect">
            <a:avLst/>
          </a:prstGeom>
          <a:noFill/>
          <a:ln>
            <a:noFill/>
          </a:ln>
        </p:spPr>
        <p:txBody>
          <a:bodyPr anchor="ctr"/>
          <a:p>
            <a:endParaRPr/>
          </a:p>
        </p:txBody>
      </p:sp>
      <p:pic>
        <p:nvPicPr>
          <p:cNvPr id="272" name="Content Placeholder 3" descr=""/>
          <p:cNvPicPr/>
          <p:nvPr/>
        </p:nvPicPr>
        <p:blipFill>
          <a:blip r:embed="rId1"/>
          <a:srcRect l="-6597" t="0" r="-6597" b="0"/>
          <a:stretch/>
        </p:blipFill>
        <p:spPr>
          <a:xfrm>
            <a:off x="293040" y="1197720"/>
            <a:ext cx="8961120" cy="4928040"/>
          </a:xfrm>
          <a:prstGeom prst="rect">
            <a:avLst/>
          </a:prstGeom>
          <a:ln>
            <a:noFill/>
          </a:ln>
        </p:spPr>
      </p:pic>
    </p:spTree>
  </p:cSld>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Big Data Components</a:t>
            </a:r>
            <a:endParaRPr/>
          </a:p>
        </p:txBody>
      </p:sp>
      <p:sp>
        <p:nvSpPr>
          <p:cNvPr id="274" name="CustomShape 2"/>
          <p:cNvSpPr/>
          <p:nvPr/>
        </p:nvSpPr>
        <p:spPr>
          <a:xfrm>
            <a:off x="722880" y="1816920"/>
            <a:ext cx="7340760" cy="3444480"/>
          </a:xfrm>
          <a:prstGeom prst="rect">
            <a:avLst/>
          </a:prstGeom>
          <a:noFill/>
          <a:ln>
            <a:noFill/>
          </a:ln>
        </p:spPr>
        <p:style>
          <a:lnRef idx="0"/>
          <a:fillRef idx="0"/>
          <a:effectRef idx="0"/>
          <a:fontRef idx="minor"/>
        </p:style>
        <p:txBody>
          <a:bodyPr lIns="90000" rIns="90000" tIns="45000" bIns="45000"/>
          <a:p>
            <a:pPr>
              <a:lnSpc>
                <a:spcPct val="100000"/>
              </a:lnSpc>
              <a:buFont typeface="Arial"/>
              <a:buChar char="•"/>
            </a:pPr>
            <a:r>
              <a:rPr lang="en-US" sz="2000" strike="noStrike">
                <a:solidFill>
                  <a:srgbClr val="000000"/>
                </a:solidFill>
                <a:latin typeface="Calibri"/>
              </a:rPr>
              <a:t>Data Sources: operational and functional systems, machine logs and sensors, Web and social and many other sources</a:t>
            </a:r>
            <a:r>
              <a:rPr lang="en-US" sz="2000" strike="noStrike">
                <a:solidFill>
                  <a:srgbClr val="000000"/>
                </a:solidFill>
                <a:latin typeface="Calibri"/>
              </a:rPr>
              <a:t>
</a:t>
            </a:r>
            <a:endParaRPr/>
          </a:p>
          <a:p>
            <a:pPr>
              <a:lnSpc>
                <a:spcPct val="100000"/>
              </a:lnSpc>
              <a:buFont typeface="Arial"/>
              <a:buChar char="•"/>
            </a:pPr>
            <a:r>
              <a:rPr lang="en-US" sz="2000" strike="noStrike">
                <a:solidFill>
                  <a:srgbClr val="000000"/>
                </a:solidFill>
                <a:latin typeface="Calibri"/>
              </a:rPr>
              <a:t>Data Platforms, Warehouses and Discovery Platforms: that enable the capture and management of data, and then – critically – its conversion into customer insights and, ultimately, action</a:t>
            </a:r>
            <a:r>
              <a:rPr lang="en-US" sz="2000" strike="noStrike">
                <a:solidFill>
                  <a:srgbClr val="000000"/>
                </a:solidFill>
                <a:latin typeface="Calibri"/>
              </a:rPr>
              <a:t>
</a:t>
            </a:r>
            <a:endParaRPr/>
          </a:p>
          <a:p>
            <a:pPr>
              <a:lnSpc>
                <a:spcPct val="100000"/>
              </a:lnSpc>
              <a:buFont typeface="Arial"/>
              <a:buChar char="•"/>
            </a:pPr>
            <a:r>
              <a:rPr lang="en-US" sz="2000" strike="noStrike">
                <a:solidFill>
                  <a:srgbClr val="000000"/>
                </a:solidFill>
                <a:latin typeface="Calibri"/>
              </a:rPr>
              <a:t>Big Data Analytics Tools and Apps: the “front end” used by executives, analysts, managers and others to access customer insights, models scenarios and otherwise do their jobs and manage the business.</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TextShape 1"/>
          <p:cNvSpPr txBox="1"/>
          <p:nvPr/>
        </p:nvSpPr>
        <p:spPr>
          <a:xfrm>
            <a:off x="457200" y="274680"/>
            <a:ext cx="8229240" cy="1142640"/>
          </a:xfrm>
          <a:prstGeom prst="rect">
            <a:avLst/>
          </a:prstGeom>
          <a:noFill/>
          <a:ln>
            <a:noFill/>
          </a:ln>
        </p:spPr>
        <p:txBody>
          <a:bodyPr anchor="ctr"/>
          <a:p>
            <a:endParaRPr/>
          </a:p>
        </p:txBody>
      </p:sp>
      <p:pic>
        <p:nvPicPr>
          <p:cNvPr id="107" name="Content Placeholder 7" descr=""/>
          <p:cNvPicPr/>
          <p:nvPr/>
        </p:nvPicPr>
        <p:blipFill>
          <a:blip r:embed="rId1"/>
          <a:srcRect l="33" t="0" r="312" b="0"/>
          <a:stretch/>
        </p:blipFill>
        <p:spPr>
          <a:xfrm>
            <a:off x="248400" y="991080"/>
            <a:ext cx="8724240" cy="582516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TextShape 1"/>
          <p:cNvSpPr txBox="1"/>
          <p:nvPr/>
        </p:nvSpPr>
        <p:spPr>
          <a:xfrm>
            <a:off x="457200" y="274680"/>
            <a:ext cx="8229240" cy="1142640"/>
          </a:xfrm>
          <a:prstGeom prst="rect">
            <a:avLst/>
          </a:prstGeom>
          <a:noFill/>
          <a:ln>
            <a:noFill/>
          </a:ln>
        </p:spPr>
        <p:txBody>
          <a:bodyPr anchor="ctr"/>
          <a:p>
            <a:pPr algn="ctr">
              <a:lnSpc>
                <a:spcPct val="100000"/>
              </a:lnSpc>
            </a:pPr>
            <a:r>
              <a:rPr lang="en-US" sz="4400" strike="noStrike">
                <a:solidFill>
                  <a:srgbClr val="000000"/>
                </a:solidFill>
                <a:latin typeface="Calibri"/>
              </a:rPr>
              <a:t>Outline</a:t>
            </a:r>
            <a:endParaRPr/>
          </a:p>
        </p:txBody>
      </p:sp>
      <p:sp>
        <p:nvSpPr>
          <p:cNvPr id="109" name="TextShape 2"/>
          <p:cNvSpPr txBox="1"/>
          <p:nvPr/>
        </p:nvSpPr>
        <p:spPr>
          <a:xfrm>
            <a:off x="746280" y="2219760"/>
            <a:ext cx="5190120" cy="2591280"/>
          </a:xfrm>
          <a:prstGeom prst="rect">
            <a:avLst/>
          </a:prstGeom>
          <a:noFill/>
          <a:ln>
            <a:noFill/>
          </a:ln>
        </p:spPr>
        <p:txBody>
          <a:bodyPr/>
          <a:p>
            <a:pPr>
              <a:lnSpc>
                <a:spcPct val="100000"/>
              </a:lnSpc>
              <a:buFont typeface="Arial"/>
              <a:buChar char="•"/>
            </a:pPr>
            <a:r>
              <a:rPr lang="en-US" sz="3200" strike="noStrike">
                <a:solidFill>
                  <a:srgbClr val="000000"/>
                </a:solidFill>
                <a:latin typeface="Calibri"/>
              </a:rPr>
              <a:t>Characteristics </a:t>
            </a:r>
            <a:endParaRPr/>
          </a:p>
          <a:p>
            <a:pPr>
              <a:lnSpc>
                <a:spcPct val="100000"/>
              </a:lnSpc>
              <a:buFont typeface="Arial"/>
              <a:buChar char="•"/>
            </a:pPr>
            <a:r>
              <a:rPr lang="en-US" sz="3200" strike="noStrike">
                <a:solidFill>
                  <a:srgbClr val="000000"/>
                </a:solidFill>
                <a:latin typeface="Calibri"/>
              </a:rPr>
              <a:t>Use cases</a:t>
            </a:r>
            <a:endParaRPr/>
          </a:p>
          <a:p>
            <a:pPr>
              <a:lnSpc>
                <a:spcPct val="100000"/>
              </a:lnSpc>
              <a:buFont typeface="Arial"/>
              <a:buChar char="•"/>
            </a:pPr>
            <a:r>
              <a:rPr lang="en-US" sz="3200" strike="noStrike">
                <a:solidFill>
                  <a:srgbClr val="000000"/>
                </a:solidFill>
                <a:latin typeface="Calibri"/>
              </a:rPr>
              <a:t>The secrete of Big Data</a:t>
            </a:r>
            <a:endParaRPr/>
          </a:p>
          <a:p>
            <a:pPr>
              <a:lnSpc>
                <a:spcPct val="100000"/>
              </a:lnSpc>
              <a:buFont typeface="Arial"/>
              <a:buChar char="•"/>
            </a:pPr>
            <a:r>
              <a:rPr lang="en-US" sz="3200" strike="noStrike">
                <a:solidFill>
                  <a:srgbClr val="000000"/>
                </a:solidFill>
                <a:latin typeface="Calibri"/>
              </a:rPr>
              <a:t>Requirements </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TextShape 1"/>
          <p:cNvSpPr txBox="1"/>
          <p:nvPr/>
        </p:nvSpPr>
        <p:spPr>
          <a:xfrm>
            <a:off x="457200" y="2649240"/>
            <a:ext cx="8229240" cy="1142640"/>
          </a:xfrm>
          <a:prstGeom prst="rect">
            <a:avLst/>
          </a:prstGeom>
          <a:noFill/>
          <a:ln>
            <a:noFill/>
          </a:ln>
        </p:spPr>
        <p:txBody>
          <a:bodyPr anchor="ctr"/>
          <a:p>
            <a:pPr algn="ctr">
              <a:lnSpc>
                <a:spcPct val="100000"/>
              </a:lnSpc>
            </a:pPr>
            <a:r>
              <a:rPr b="1" lang="en-US" sz="6600" strike="noStrike">
                <a:solidFill>
                  <a:srgbClr val="000000"/>
                </a:solidFill>
                <a:latin typeface="Calibri"/>
              </a:rPr>
              <a:t>BIG DATA </a:t>
            </a:r>
            <a:r>
              <a:rPr b="1" lang="en-US" sz="6600" strike="noStrike">
                <a:solidFill>
                  <a:srgbClr val="000000"/>
                </a:solidFill>
                <a:latin typeface="Calibri"/>
              </a:rPr>
              <a:t>
</a:t>
            </a:r>
            <a:r>
              <a:rPr b="1" lang="en-US" sz="6600" strike="noStrike">
                <a:solidFill>
                  <a:srgbClr val="000000"/>
                </a:solidFill>
                <a:latin typeface="Calibri"/>
              </a:rPr>
              <a:t>CHARACTERISTICS</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165</TotalTime>
  <Application>LibreOffice/4.4.6.3$Linux_X86_64 LibreOffice_project/40m0$Build-3</Application>
  <Paragraphs>207</Paragraphs>
  <Company>UiO</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2015-11-29T00:39:04Z</dcterms:created>
  <dc:creator>yabebal fantaye</dc:creator>
  <dc:language>en-US</dc:language>
  <dcterms:modified xsi:type="dcterms:W3CDTF">2015-12-17T01:45:39Z</dcterms:modified>
  <cp:revision>49</cp:revision>
  <dc:title>YABEBAL FANTAYE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UiO</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9</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66</vt:i4>
  </property>
</Properties>
</file>